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426" r:id="rId2"/>
    <p:sldId id="996" r:id="rId3"/>
    <p:sldId id="998" r:id="rId4"/>
    <p:sldId id="1000" r:id="rId5"/>
    <p:sldId id="999" r:id="rId6"/>
    <p:sldId id="990" r:id="rId7"/>
    <p:sldId id="1006" r:id="rId8"/>
    <p:sldId id="1023" r:id="rId9"/>
    <p:sldId id="1015" r:id="rId10"/>
    <p:sldId id="1001" r:id="rId11"/>
    <p:sldId id="1010" r:id="rId12"/>
    <p:sldId id="1012" r:id="rId13"/>
    <p:sldId id="275" r:id="rId14"/>
    <p:sldId id="276" r:id="rId15"/>
    <p:sldId id="1013" r:id="rId16"/>
    <p:sldId id="1014" r:id="rId17"/>
    <p:sldId id="1016" r:id="rId18"/>
    <p:sldId id="1017" r:id="rId19"/>
    <p:sldId id="1018" r:id="rId20"/>
    <p:sldId id="1022" r:id="rId21"/>
    <p:sldId id="1021" r:id="rId22"/>
    <p:sldId id="1019" r:id="rId23"/>
    <p:sldId id="1002" r:id="rId24"/>
    <p:sldId id="1008" r:id="rId25"/>
    <p:sldId id="717" r:id="rId26"/>
    <p:sldId id="1004" r:id="rId2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996"/>
            <p14:sldId id="998"/>
            <p14:sldId id="1000"/>
            <p14:sldId id="999"/>
            <p14:sldId id="990"/>
            <p14:sldId id="1006"/>
            <p14:sldId id="1023"/>
            <p14:sldId id="1015"/>
            <p14:sldId id="1001"/>
            <p14:sldId id="1010"/>
            <p14:sldId id="1012"/>
            <p14:sldId id="275"/>
            <p14:sldId id="276"/>
            <p14:sldId id="1013"/>
            <p14:sldId id="1014"/>
            <p14:sldId id="1016"/>
            <p14:sldId id="1017"/>
            <p14:sldId id="1018"/>
            <p14:sldId id="1022"/>
            <p14:sldId id="1021"/>
            <p14:sldId id="1019"/>
            <p14:sldId id="1002"/>
            <p14:sldId id="1008"/>
            <p14:sldId id="717"/>
            <p14:sldId id="1004"/>
          </p14:sldIdLst>
        </p14:section>
        <p14:section name="backup" id="{38F0F3F0-7FC8-4996-885D-D15301306022}">
          <p14:sldIdLst/>
        </p14:section>
      </p14:sectionLst>
    </p:ex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1" autoAdjust="0"/>
    <p:restoredTop sz="95122" autoAdjust="0"/>
  </p:normalViewPr>
  <p:slideViewPr>
    <p:cSldViewPr snapToGrid="0">
      <p:cViewPr varScale="1">
        <p:scale>
          <a:sx n="78" d="100"/>
          <a:sy n="78" d="100"/>
        </p:scale>
        <p:origin x="102" y="678"/>
      </p:cViewPr>
      <p:guideLst>
        <p:guide orient="horz" pos="2183"/>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386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22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66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602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578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169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altLang="zh-TW" sz="3000" dirty="0">
                <a:solidFill>
                  <a:srgbClr val="000000"/>
                </a:solidFill>
                <a:latin typeface="+mn-lt"/>
              </a:rPr>
              <a:t>Multiscale simulation,</a:t>
            </a:r>
            <a:br>
              <a:rPr lang="en-US" altLang="zh-TW" sz="3000" dirty="0">
                <a:solidFill>
                  <a:srgbClr val="000000"/>
                </a:solidFill>
                <a:latin typeface="+mn-lt"/>
              </a:rPr>
            </a:br>
            <a:r>
              <a:rPr lang="en-US" altLang="zh-TW" sz="3000" dirty="0">
                <a:solidFill>
                  <a:srgbClr val="000000"/>
                </a:solidFill>
                <a:latin typeface="+mn-lt"/>
              </a:rPr>
              <a:t>QM/QM, QM/MM</a:t>
            </a:r>
            <a:endParaRPr lang="en-US" sz="3000" dirty="0">
              <a:solidFill>
                <a:srgbClr val="000000"/>
              </a:solidFill>
              <a:latin typeface="+mn-l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34322-5372-47DE-B05B-A9535B0A7060}"/>
              </a:ext>
            </a:extLst>
          </p:cNvPr>
          <p:cNvSpPr>
            <a:spLocks noGrp="1"/>
          </p:cNvSpPr>
          <p:nvPr>
            <p:ph type="title"/>
          </p:nvPr>
        </p:nvSpPr>
        <p:spPr/>
        <p:txBody>
          <a:bodyPr/>
          <a:lstStyle/>
          <a:p>
            <a:r>
              <a:rPr lang="en-US" altLang="zh-TW" dirty="0"/>
              <a:t>Multiscale simulation</a:t>
            </a:r>
            <a:endParaRPr lang="en-US" dirty="0"/>
          </a:p>
        </p:txBody>
      </p:sp>
      <p:sp>
        <p:nvSpPr>
          <p:cNvPr id="3" name="內容版面配置區 2">
            <a:extLst>
              <a:ext uri="{FF2B5EF4-FFF2-40B4-BE49-F238E27FC236}">
                <a16:creationId xmlns:a16="http://schemas.microsoft.com/office/drawing/2014/main" id="{67320BF7-C3AB-4779-B27D-B271E65C9035}"/>
              </a:ext>
            </a:extLst>
          </p:cNvPr>
          <p:cNvSpPr>
            <a:spLocks noGrp="1"/>
          </p:cNvSpPr>
          <p:nvPr>
            <p:ph idx="1"/>
          </p:nvPr>
        </p:nvSpPr>
        <p:spPr>
          <a:xfrm>
            <a:off x="457200" y="879893"/>
            <a:ext cx="8229600" cy="1875664"/>
          </a:xfrm>
        </p:spPr>
        <p:txBody>
          <a:bodyPr>
            <a:normAutofit/>
          </a:bodyPr>
          <a:lstStyle/>
          <a:p>
            <a:pPr marL="0" indent="0">
              <a:buNone/>
            </a:pPr>
            <a:r>
              <a:rPr lang="en-US" b="0" i="0" dirty="0">
                <a:effectLst/>
                <a:latin typeface="+mj-lt"/>
              </a:rPr>
              <a:t>The idea behind multiscale simulation is to combine models at different levels of detail to simulate the behavior of a system as a whole. </a:t>
            </a:r>
          </a:p>
          <a:p>
            <a:pPr marL="0" indent="0">
              <a:buNone/>
            </a:pPr>
            <a:r>
              <a:rPr lang="en-US" altLang="zh-TW" dirty="0">
                <a:latin typeface="+mj-lt"/>
              </a:rPr>
              <a:t>There are several combinations commonly used:</a:t>
            </a:r>
          </a:p>
          <a:p>
            <a:pPr marL="457200" indent="-457200">
              <a:buFont typeface="+mj-lt"/>
              <a:buAutoNum type="arabicPeriod"/>
            </a:pPr>
            <a:endParaRPr lang="en-US" dirty="0">
              <a:latin typeface="+mj-lt"/>
            </a:endParaRPr>
          </a:p>
        </p:txBody>
      </p:sp>
      <p:sp>
        <p:nvSpPr>
          <p:cNvPr id="4" name="投影片編號版面配置區 3">
            <a:extLst>
              <a:ext uri="{FF2B5EF4-FFF2-40B4-BE49-F238E27FC236}">
                <a16:creationId xmlns:a16="http://schemas.microsoft.com/office/drawing/2014/main" id="{E5FB84BF-7BB1-4D36-A4B9-14F18136AE2C}"/>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1026" name="Picture 2" descr="Figure 1">
            <a:extLst>
              <a:ext uri="{FF2B5EF4-FFF2-40B4-BE49-F238E27FC236}">
                <a16:creationId xmlns:a16="http://schemas.microsoft.com/office/drawing/2014/main" id="{0A95D7B7-E7FD-42B9-907B-5BB3E31F2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476" y="2983850"/>
            <a:ext cx="3336323" cy="3062744"/>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a:extLst>
              <a:ext uri="{FF2B5EF4-FFF2-40B4-BE49-F238E27FC236}">
                <a16:creationId xmlns:a16="http://schemas.microsoft.com/office/drawing/2014/main" id="{3B61AFB4-0B28-4E0B-AB7D-8088F4DAD3F6}"/>
              </a:ext>
            </a:extLst>
          </p:cNvPr>
          <p:cNvSpPr txBox="1">
            <a:spLocks/>
          </p:cNvSpPr>
          <p:nvPr/>
        </p:nvSpPr>
        <p:spPr>
          <a:xfrm>
            <a:off x="457201" y="2755557"/>
            <a:ext cx="4762500" cy="3965919"/>
          </a:xfrm>
          <a:prstGeom prst="rect">
            <a:avLst/>
          </a:prstGeom>
        </p:spPr>
        <p:txBody>
          <a:bodyPr vert="horz" lIns="91440" tIns="45720" rIns="91440" bIns="45720" rtlCol="0">
            <a:normAutofit lnSpcReduction="10000"/>
          </a:bodyPr>
          <a:lst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dirty="0">
                <a:latin typeface="+mj-lt"/>
              </a:rPr>
              <a:t>QM/QM2, where QM2 is a lower level QM method such as DFT tight binding (DFTB such as extended tight binding XTB), semi-empirical methods (PM6, AM3, </a:t>
            </a:r>
            <a:r>
              <a:rPr lang="en-US" dirty="0" err="1">
                <a:latin typeface="+mj-lt"/>
              </a:rPr>
              <a:t>etc</a:t>
            </a:r>
            <a:r>
              <a:rPr lang="en-US" dirty="0">
                <a:latin typeface="+mj-lt"/>
              </a:rPr>
              <a:t>).</a:t>
            </a:r>
          </a:p>
          <a:p>
            <a:pPr marL="457200" indent="-457200">
              <a:buFont typeface="+mj-lt"/>
              <a:buAutoNum type="arabicPeriod"/>
            </a:pPr>
            <a:r>
              <a:rPr lang="en-US" dirty="0">
                <a:latin typeface="+mj-lt"/>
              </a:rPr>
              <a:t>QM/MM, where MM is molecular mechanics in which atoms in molecules are treated as charged balls on springs (to be continued).</a:t>
            </a:r>
          </a:p>
        </p:txBody>
      </p:sp>
    </p:spTree>
    <p:extLst>
      <p:ext uri="{BB962C8B-B14F-4D97-AF65-F5344CB8AC3E}">
        <p14:creationId xmlns:p14="http://schemas.microsoft.com/office/powerpoint/2010/main" val="200295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QM/MM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Partition the whole system into a region treated by QM and its surroundings by MM.</a:t>
            </a:r>
          </a:p>
        </p:txBody>
      </p:sp>
      <p:sp>
        <p:nvSpPr>
          <p:cNvPr id="7" name="TextBox 14">
            <a:extLst>
              <a:ext uri="{FF2B5EF4-FFF2-40B4-BE49-F238E27FC236}">
                <a16:creationId xmlns:a16="http://schemas.microsoft.com/office/drawing/2014/main" id="{53A2F365-45DF-4A4B-9712-99F42DB93B41}"/>
              </a:ext>
            </a:extLst>
          </p:cNvPr>
          <p:cNvSpPr txBox="1"/>
          <p:nvPr/>
        </p:nvSpPr>
        <p:spPr>
          <a:xfrm>
            <a:off x="390545" y="1610661"/>
            <a:ext cx="8296256" cy="1200329"/>
          </a:xfrm>
          <a:prstGeom prst="rect">
            <a:avLst/>
          </a:prstGeom>
          <a:noFill/>
        </p:spPr>
        <p:txBody>
          <a:bodyPr wrap="square" rtlCol="0">
            <a:spAutoFit/>
          </a:bodyPr>
          <a:lstStyle/>
          <a:p>
            <a:pPr algn="just"/>
            <a:r>
              <a:rPr lang="en-US" sz="2400" dirty="0"/>
              <a:t>The Hamiltonian to describe the system contains that describe the QM part, the MM part, and the interacting part (QM/MM region).</a:t>
            </a:r>
          </a:p>
        </p:txBody>
      </p:sp>
      <p:pic>
        <p:nvPicPr>
          <p:cNvPr id="5" name="圖片 4">
            <a:extLst>
              <a:ext uri="{FF2B5EF4-FFF2-40B4-BE49-F238E27FC236}">
                <a16:creationId xmlns:a16="http://schemas.microsoft.com/office/drawing/2014/main" id="{34ABF78C-382C-40B2-AF16-79FAC1FC40B6}"/>
              </a:ext>
            </a:extLst>
          </p:cNvPr>
          <p:cNvPicPr>
            <a:picLocks noChangeAspect="1"/>
          </p:cNvPicPr>
          <p:nvPr/>
        </p:nvPicPr>
        <p:blipFill>
          <a:blip r:embed="rId2"/>
          <a:stretch>
            <a:fillRect/>
          </a:stretch>
        </p:blipFill>
        <p:spPr>
          <a:xfrm>
            <a:off x="2085974" y="3960587"/>
            <a:ext cx="4899028" cy="2713201"/>
          </a:xfrm>
          <a:prstGeom prst="rect">
            <a:avLst/>
          </a:prstGeom>
        </p:spPr>
      </p:pic>
      <p:pic>
        <p:nvPicPr>
          <p:cNvPr id="6" name="圖片 5">
            <a:extLst>
              <a:ext uri="{FF2B5EF4-FFF2-40B4-BE49-F238E27FC236}">
                <a16:creationId xmlns:a16="http://schemas.microsoft.com/office/drawing/2014/main" id="{279102BA-2524-48B3-B860-BAA43B782E15}"/>
              </a:ext>
            </a:extLst>
          </p:cNvPr>
          <p:cNvPicPr>
            <a:picLocks noChangeAspect="1"/>
          </p:cNvPicPr>
          <p:nvPr/>
        </p:nvPicPr>
        <p:blipFill>
          <a:blip r:embed="rId3"/>
          <a:stretch>
            <a:fillRect/>
          </a:stretch>
        </p:blipFill>
        <p:spPr>
          <a:xfrm>
            <a:off x="488519" y="2823347"/>
            <a:ext cx="4899028" cy="529276"/>
          </a:xfrm>
          <a:prstGeom prst="rect">
            <a:avLst/>
          </a:prstGeom>
        </p:spPr>
      </p:pic>
    </p:spTree>
    <p:extLst>
      <p:ext uri="{BB962C8B-B14F-4D97-AF65-F5344CB8AC3E}">
        <p14:creationId xmlns:p14="http://schemas.microsoft.com/office/powerpoint/2010/main" val="2124006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QM/MM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945200"/>
              </a:xfrm>
              <a:prstGeom prst="rect">
                <a:avLst/>
              </a:prstGeom>
              <a:noFill/>
            </p:spPr>
            <p:txBody>
              <a:bodyPr wrap="square" rtlCol="0">
                <a:spAutoFit/>
              </a:bodyPr>
              <a:lstStyle/>
              <a:p>
                <a:pPr algn="just"/>
                <a:r>
                  <a:rPr lang="en-US" sz="2400" dirty="0"/>
                  <a:t>The issue with this combined (hybrid) approach is that the interacting region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𝐻</m:t>
                            </m:r>
                          </m:e>
                        </m:acc>
                      </m:e>
                      <m:sub>
                        <m:r>
                          <a:rPr lang="en-US" sz="2400" b="0" i="1" smtClean="0">
                            <a:latin typeface="Cambria Math" panose="02040503050406030204" pitchFamily="18" charset="0"/>
                          </a:rPr>
                          <m:t>𝑄𝑀</m:t>
                        </m:r>
                        <m:r>
                          <a:rPr lang="en-US" sz="2400" b="0" i="1" smtClean="0">
                            <a:latin typeface="Cambria Math" panose="02040503050406030204" pitchFamily="18" charset="0"/>
                          </a:rPr>
                          <m:t>/</m:t>
                        </m:r>
                        <m:r>
                          <a:rPr lang="en-US" sz="2400" b="0" i="1" smtClean="0">
                            <a:latin typeface="Cambria Math" panose="02040503050406030204" pitchFamily="18" charset="0"/>
                          </a:rPr>
                          <m:t>𝑀𝑀</m:t>
                        </m:r>
                      </m:sub>
                    </m:sSub>
                  </m:oMath>
                </a14:m>
                <a:r>
                  <a:rPr lang="en-US" sz="2400" dirty="0"/>
                  <a:t>) is hard to define. There are a few ways:</a:t>
                </a:r>
              </a:p>
              <a:p>
                <a:pPr marL="457200" indent="-457200" algn="just">
                  <a:buFont typeface="+mj-lt"/>
                  <a:buAutoNum type="arabicPeriod"/>
                </a:pPr>
                <a:r>
                  <a:rPr lang="en-US" sz="2400" dirty="0"/>
                  <a:t>Mechanical embedding</a:t>
                </a:r>
              </a:p>
              <a:p>
                <a:pPr marL="914400" lvl="1" indent="-457200" algn="just">
                  <a:buFont typeface="Arial" panose="020B0604020202020204" pitchFamily="34" charset="0"/>
                  <a:buChar char="•"/>
                </a:pPr>
                <a:r>
                  <a:rPr lang="en-US" sz="2400" dirty="0"/>
                  <a:t>Only considers Van der Waals interaction between QM and MM</a:t>
                </a:r>
              </a:p>
              <a:p>
                <a:pPr marL="914400" lvl="1" indent="-457200" algn="just">
                  <a:buFont typeface="Arial" panose="020B0604020202020204" pitchFamily="34" charset="0"/>
                  <a:buChar char="•"/>
                </a:pPr>
                <a:r>
                  <a:rPr lang="en-US" sz="2400" dirty="0"/>
                  <a:t>Useful to impose steric constraints</a:t>
                </a:r>
              </a:p>
              <a:p>
                <a:pPr marL="914400" lvl="1" indent="-457200" algn="just">
                  <a:buFont typeface="Arial" panose="020B0604020202020204" pitchFamily="34" charset="0"/>
                  <a:buChar char="•"/>
                </a:pPr>
                <a:endParaRPr lang="en-US" sz="2400" dirty="0"/>
              </a:p>
              <a:p>
                <a:pPr marL="914400" lvl="1" indent="-457200" algn="just">
                  <a:buFont typeface="Arial" panose="020B0604020202020204" pitchFamily="34" charset="0"/>
                  <a:buChar char="•"/>
                </a:pPr>
                <a:endParaRPr lang="en-US" sz="2400" dirty="0"/>
              </a:p>
              <a:p>
                <a:pPr marL="914400" lvl="1" indent="-457200" algn="just">
                  <a:buFont typeface="Arial" panose="020B0604020202020204" pitchFamily="34" charset="0"/>
                  <a:buChar char="•"/>
                </a:pPr>
                <a:endParaRPr lang="en-US" sz="2400" dirty="0"/>
              </a:p>
              <a:p>
                <a:pPr marL="457200" indent="-457200" algn="just">
                  <a:buFont typeface="+mj-lt"/>
                  <a:buAutoNum type="arabicPeriod"/>
                </a:pPr>
                <a:r>
                  <a:rPr lang="en-US" sz="2400" dirty="0"/>
                  <a:t>Electrostatic embedding</a:t>
                </a:r>
              </a:p>
              <a:p>
                <a:pPr marL="914400" lvl="1" indent="-457200" algn="just">
                  <a:buFont typeface="Arial" panose="020B0604020202020204" pitchFamily="34" charset="0"/>
                  <a:buChar char="•"/>
                </a:pPr>
                <a:r>
                  <a:rPr lang="en-US" sz="2400" dirty="0"/>
                  <a:t>In addition to mechanical embedding, also include electrostatic interaction.</a:t>
                </a:r>
              </a:p>
            </p:txBody>
          </p:sp>
        </mc:Choice>
        <mc:Fallback xmlns="">
          <p:sp>
            <p:nvSpPr>
              <p:cNvPr id="15" name="TextBox 14">
                <a:extLst>
                  <a:ext uri="{FF2B5EF4-FFF2-40B4-BE49-F238E27FC236}">
                    <a16:creationId xmlns:a16="http://schemas.microsoft.com/office/drawing/2014/main" id="{F195439E-DA95-699D-70D4-9DC985EDDFDB}"/>
                  </a:ext>
                </a:extLst>
              </p:cNvPr>
              <p:cNvSpPr txBox="1">
                <a:spLocks noRot="1" noChangeAspect="1" noMove="1" noResize="1" noEditPoints="1" noAdjustHandles="1" noChangeArrowheads="1" noChangeShapeType="1" noTextEdit="1"/>
              </p:cNvSpPr>
              <p:nvPr/>
            </p:nvSpPr>
            <p:spPr>
              <a:xfrm>
                <a:off x="390545" y="779664"/>
                <a:ext cx="8296256" cy="4945200"/>
              </a:xfrm>
              <a:prstGeom prst="rect">
                <a:avLst/>
              </a:prstGeom>
              <a:blipFill>
                <a:blip r:embed="rId2"/>
                <a:stretch>
                  <a:fillRect l="-1102" t="-863" r="-1176" b="-1973"/>
                </a:stretch>
              </a:blipFill>
            </p:spPr>
            <p:txBody>
              <a:bodyPr/>
              <a:lstStyle/>
              <a:p>
                <a:r>
                  <a:rPr lang="en-US">
                    <a:noFill/>
                  </a:rPr>
                  <a:t> </a:t>
                </a:r>
              </a:p>
            </p:txBody>
          </p:sp>
        </mc:Fallback>
      </mc:AlternateContent>
      <p:pic>
        <p:nvPicPr>
          <p:cNvPr id="4" name="圖片 3">
            <a:extLst>
              <a:ext uri="{FF2B5EF4-FFF2-40B4-BE49-F238E27FC236}">
                <a16:creationId xmlns:a16="http://schemas.microsoft.com/office/drawing/2014/main" id="{94953339-2264-42AF-A807-44EEB497928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3358" y="3465514"/>
            <a:ext cx="3861637" cy="1133608"/>
          </a:xfrm>
          <a:prstGeom prst="rect">
            <a:avLst/>
          </a:prstGeom>
        </p:spPr>
      </p:pic>
      <p:pic>
        <p:nvPicPr>
          <p:cNvPr id="12" name="圖片 11">
            <a:extLst>
              <a:ext uri="{FF2B5EF4-FFF2-40B4-BE49-F238E27FC236}">
                <a16:creationId xmlns:a16="http://schemas.microsoft.com/office/drawing/2014/main" id="{FD734C8E-64CE-4155-A589-2A311FC76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358" y="5610511"/>
            <a:ext cx="5934903" cy="1009791"/>
          </a:xfrm>
          <a:prstGeom prst="rect">
            <a:avLst/>
          </a:prstGeom>
        </p:spPr>
      </p:pic>
    </p:spTree>
    <p:extLst>
      <p:ext uri="{BB962C8B-B14F-4D97-AF65-F5344CB8AC3E}">
        <p14:creationId xmlns:p14="http://schemas.microsoft.com/office/powerpoint/2010/main" val="207107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55467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err="1"/>
              <a:t>Mulliken</a:t>
            </a:r>
            <a:r>
              <a:rPr lang="en-US" altLang="zh-TW" dirty="0"/>
              <a:t> charges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90" name="Google Shape;290;p20"/>
          <p:cNvSpPr txBox="1"/>
          <p:nvPr/>
        </p:nvSpPr>
        <p:spPr>
          <a:xfrm>
            <a:off x="390544" y="779664"/>
            <a:ext cx="8296256"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Arial"/>
                <a:ea typeface="Arial"/>
                <a:cs typeface="Arial"/>
                <a:sym typeface="Arial"/>
              </a:rPr>
              <a:t>Recall that charge density is defined as </a:t>
            </a:r>
            <a:endParaRPr sz="2400">
              <a:solidFill>
                <a:schemeClr val="dk1"/>
              </a:solidFill>
              <a:latin typeface="Arial"/>
              <a:ea typeface="Arial"/>
              <a:cs typeface="Arial"/>
              <a:sym typeface="Arial"/>
            </a:endParaRPr>
          </a:p>
        </p:txBody>
      </p:sp>
      <p:pic>
        <p:nvPicPr>
          <p:cNvPr id="291" name="Google Shape;291;p20"/>
          <p:cNvPicPr preferRelativeResize="0"/>
          <p:nvPr/>
        </p:nvPicPr>
        <p:blipFill rotWithShape="1">
          <a:blip r:embed="rId3">
            <a:alphaModFix/>
          </a:blip>
          <a:srcRect/>
          <a:stretch/>
        </p:blipFill>
        <p:spPr>
          <a:xfrm>
            <a:off x="488518" y="1242644"/>
            <a:ext cx="3336322" cy="658368"/>
          </a:xfrm>
          <a:prstGeom prst="rect">
            <a:avLst/>
          </a:prstGeom>
          <a:noFill/>
          <a:ln>
            <a:noFill/>
          </a:ln>
        </p:spPr>
      </p:pic>
      <p:sp>
        <p:nvSpPr>
          <p:cNvPr id="292" name="Google Shape;292;p20"/>
          <p:cNvSpPr txBox="1"/>
          <p:nvPr/>
        </p:nvSpPr>
        <p:spPr>
          <a:xfrm>
            <a:off x="390544" y="1901012"/>
            <a:ext cx="8296256"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Arial"/>
                <a:ea typeface="Arial"/>
                <a:cs typeface="Arial"/>
                <a:sym typeface="Arial"/>
              </a:rPr>
              <a:t>Rewrite using the definition of the overlap matrix</a:t>
            </a:r>
            <a:endParaRPr/>
          </a:p>
        </p:txBody>
      </p:sp>
      <p:sp>
        <p:nvSpPr>
          <p:cNvPr id="293" name="Google Shape;293;p20"/>
          <p:cNvSpPr txBox="1"/>
          <p:nvPr/>
        </p:nvSpPr>
        <p:spPr>
          <a:xfrm>
            <a:off x="390544" y="3014267"/>
            <a:ext cx="8296256"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Arial"/>
                <a:ea typeface="Arial"/>
                <a:cs typeface="Arial"/>
                <a:sym typeface="Arial"/>
              </a:rPr>
              <a:t>The net charge associated with an atom is thus</a:t>
            </a:r>
            <a:endParaRPr sz="2400">
              <a:solidFill>
                <a:schemeClr val="dk1"/>
              </a:solidFill>
              <a:latin typeface="Arial"/>
              <a:ea typeface="Arial"/>
              <a:cs typeface="Arial"/>
              <a:sym typeface="Arial"/>
            </a:endParaRPr>
          </a:p>
        </p:txBody>
      </p:sp>
      <p:pic>
        <p:nvPicPr>
          <p:cNvPr id="294" name="Google Shape;294;p20"/>
          <p:cNvPicPr preferRelativeResize="0"/>
          <p:nvPr/>
        </p:nvPicPr>
        <p:blipFill rotWithShape="1">
          <a:blip r:embed="rId4">
            <a:alphaModFix/>
          </a:blip>
          <a:srcRect/>
          <a:stretch/>
        </p:blipFill>
        <p:spPr>
          <a:xfrm>
            <a:off x="488518" y="3443215"/>
            <a:ext cx="2840354" cy="664206"/>
          </a:xfrm>
          <a:prstGeom prst="rect">
            <a:avLst/>
          </a:prstGeom>
          <a:noFill/>
          <a:ln>
            <a:noFill/>
          </a:ln>
        </p:spPr>
      </p:pic>
      <p:pic>
        <p:nvPicPr>
          <p:cNvPr id="295" name="Google Shape;295;p20"/>
          <p:cNvPicPr preferRelativeResize="0"/>
          <p:nvPr/>
        </p:nvPicPr>
        <p:blipFill rotWithShape="1">
          <a:blip r:embed="rId3">
            <a:alphaModFix/>
          </a:blip>
          <a:srcRect l="16701" r="72532"/>
          <a:stretch/>
        </p:blipFill>
        <p:spPr>
          <a:xfrm>
            <a:off x="3824840" y="1242644"/>
            <a:ext cx="359229" cy="658368"/>
          </a:xfrm>
          <a:prstGeom prst="rect">
            <a:avLst/>
          </a:prstGeom>
          <a:noFill/>
          <a:ln>
            <a:noFill/>
          </a:ln>
        </p:spPr>
      </p:pic>
      <p:pic>
        <p:nvPicPr>
          <p:cNvPr id="296" name="Google Shape;296;p20"/>
          <p:cNvPicPr preferRelativeResize="0"/>
          <p:nvPr/>
        </p:nvPicPr>
        <p:blipFill rotWithShape="1">
          <a:blip r:embed="rId5">
            <a:alphaModFix/>
          </a:blip>
          <a:srcRect r="84223"/>
          <a:stretch/>
        </p:blipFill>
        <p:spPr>
          <a:xfrm>
            <a:off x="4179443" y="1242644"/>
            <a:ext cx="359229" cy="658368"/>
          </a:xfrm>
          <a:prstGeom prst="rect">
            <a:avLst/>
          </a:prstGeom>
          <a:noFill/>
          <a:ln>
            <a:noFill/>
          </a:ln>
        </p:spPr>
      </p:pic>
      <p:pic>
        <p:nvPicPr>
          <p:cNvPr id="297" name="Google Shape;297;p20"/>
          <p:cNvPicPr preferRelativeResize="0"/>
          <p:nvPr/>
        </p:nvPicPr>
        <p:blipFill rotWithShape="1">
          <a:blip r:embed="rId6">
            <a:alphaModFix/>
          </a:blip>
          <a:srcRect/>
          <a:stretch/>
        </p:blipFill>
        <p:spPr>
          <a:xfrm>
            <a:off x="488518" y="2365596"/>
            <a:ext cx="5001768" cy="658368"/>
          </a:xfrm>
          <a:prstGeom prst="rect">
            <a:avLst/>
          </a:prstGeom>
          <a:noFill/>
          <a:ln>
            <a:noFill/>
          </a:ln>
        </p:spPr>
      </p:pic>
      <p:sp>
        <p:nvSpPr>
          <p:cNvPr id="298" name="Google Shape;298;p20"/>
          <p:cNvSpPr txBox="1"/>
          <p:nvPr/>
        </p:nvSpPr>
        <p:spPr>
          <a:xfrm>
            <a:off x="390544" y="4107421"/>
            <a:ext cx="8296256" cy="46166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This definition is Mulliken’s definition of atomic charge.</a:t>
            </a:r>
            <a:endParaRPr sz="24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3140016" y="0"/>
            <a:ext cx="55467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err="1"/>
              <a:t>Loewdin</a:t>
            </a:r>
            <a:r>
              <a:rPr lang="en-US" altLang="zh-TW" dirty="0"/>
              <a:t> charges</a:t>
            </a:r>
            <a:endParaRPr dirty="0"/>
          </a:p>
        </p:txBody>
      </p:sp>
      <p:sp>
        <p:nvSpPr>
          <p:cNvPr id="304" name="Google Shape;304;p21"/>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05" name="Google Shape;305;p21"/>
          <p:cNvSpPr txBox="1"/>
          <p:nvPr/>
        </p:nvSpPr>
        <p:spPr>
          <a:xfrm>
            <a:off x="390544" y="779664"/>
            <a:ext cx="8296256"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Arial"/>
                <a:ea typeface="Arial"/>
                <a:cs typeface="Arial"/>
                <a:sym typeface="Arial"/>
              </a:rPr>
              <a:t>Since</a:t>
            </a:r>
            <a:endParaRPr sz="2400">
              <a:solidFill>
                <a:schemeClr val="dk1"/>
              </a:solidFill>
              <a:latin typeface="Arial"/>
              <a:ea typeface="Arial"/>
              <a:cs typeface="Arial"/>
              <a:sym typeface="Arial"/>
            </a:endParaRPr>
          </a:p>
        </p:txBody>
      </p:sp>
      <p:sp>
        <p:nvSpPr>
          <p:cNvPr id="306" name="Google Shape;306;p21"/>
          <p:cNvSpPr txBox="1"/>
          <p:nvPr/>
        </p:nvSpPr>
        <p:spPr>
          <a:xfrm>
            <a:off x="390544" y="1241997"/>
            <a:ext cx="8296256"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Arial"/>
                <a:ea typeface="Arial"/>
                <a:cs typeface="Arial"/>
                <a:sym typeface="Arial"/>
              </a:rPr>
              <a:t>We can rewrite</a:t>
            </a:r>
            <a:endParaRPr/>
          </a:p>
        </p:txBody>
      </p:sp>
      <p:pic>
        <p:nvPicPr>
          <p:cNvPr id="309" name="Google Shape;309;p21"/>
          <p:cNvPicPr preferRelativeResize="0"/>
          <p:nvPr/>
        </p:nvPicPr>
        <p:blipFill rotWithShape="1">
          <a:blip r:embed="rId3">
            <a:alphaModFix/>
          </a:blip>
          <a:srcRect/>
          <a:stretch/>
        </p:blipFill>
        <p:spPr>
          <a:xfrm>
            <a:off x="1296263" y="809548"/>
            <a:ext cx="2032609" cy="327600"/>
          </a:xfrm>
          <a:prstGeom prst="rect">
            <a:avLst/>
          </a:prstGeom>
          <a:noFill/>
          <a:ln>
            <a:noFill/>
          </a:ln>
        </p:spPr>
      </p:pic>
      <p:pic>
        <p:nvPicPr>
          <p:cNvPr id="310" name="Google Shape;310;p21"/>
          <p:cNvPicPr preferRelativeResize="0"/>
          <p:nvPr/>
        </p:nvPicPr>
        <p:blipFill rotWithShape="1">
          <a:blip r:embed="rId4">
            <a:alphaModFix/>
          </a:blip>
          <a:srcRect l="1113" t="6271"/>
          <a:stretch/>
        </p:blipFill>
        <p:spPr>
          <a:xfrm>
            <a:off x="488518" y="1703662"/>
            <a:ext cx="2744003" cy="658800"/>
          </a:xfrm>
          <a:prstGeom prst="rect">
            <a:avLst/>
          </a:prstGeom>
          <a:noFill/>
          <a:ln>
            <a:noFill/>
          </a:ln>
        </p:spPr>
      </p:pic>
      <p:sp>
        <p:nvSpPr>
          <p:cNvPr id="311" name="Google Shape;311;p21"/>
          <p:cNvSpPr txBox="1"/>
          <p:nvPr/>
        </p:nvSpPr>
        <p:spPr>
          <a:xfrm>
            <a:off x="3328872" y="1704028"/>
            <a:ext cx="1872436" cy="369332"/>
          </a:xfrm>
          <a:prstGeom prst="rect">
            <a:avLst/>
          </a:prstGeom>
          <a:blipFill rotWithShape="1">
            <a:blip r:embed="rId5">
              <a:alphaModFix/>
            </a:blip>
            <a:stretch>
              <a:fillRect l="-3256" r="-3254" b="-14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pic>
        <p:nvPicPr>
          <p:cNvPr id="312" name="Google Shape;312;p21"/>
          <p:cNvPicPr preferRelativeResize="0"/>
          <p:nvPr/>
        </p:nvPicPr>
        <p:blipFill rotWithShape="1">
          <a:blip r:embed="rId6">
            <a:alphaModFix/>
          </a:blip>
          <a:srcRect t="2000"/>
          <a:stretch/>
        </p:blipFill>
        <p:spPr>
          <a:xfrm>
            <a:off x="488518" y="2823263"/>
            <a:ext cx="3958013" cy="658800"/>
          </a:xfrm>
          <a:prstGeom prst="rect">
            <a:avLst/>
          </a:prstGeom>
          <a:noFill/>
          <a:ln>
            <a:noFill/>
          </a:ln>
        </p:spPr>
      </p:pic>
      <p:sp>
        <p:nvSpPr>
          <p:cNvPr id="313" name="Google Shape;313;p21"/>
          <p:cNvSpPr txBox="1"/>
          <p:nvPr/>
        </p:nvSpPr>
        <p:spPr>
          <a:xfrm>
            <a:off x="390544" y="2362030"/>
            <a:ext cx="8296256" cy="461665"/>
          </a:xfrm>
          <a:prstGeom prst="rect">
            <a:avLst/>
          </a:prstGeom>
          <a:blipFill rotWithShape="1">
            <a:blip r:embed="rId7">
              <a:alphaModFix/>
            </a:blip>
            <a:stretch>
              <a:fillRect l="-1099" t="-9332" b="-31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pic>
        <p:nvPicPr>
          <p:cNvPr id="314" name="Google Shape;314;p21"/>
          <p:cNvPicPr preferRelativeResize="0"/>
          <p:nvPr/>
        </p:nvPicPr>
        <p:blipFill rotWithShape="1">
          <a:blip r:embed="rId8">
            <a:alphaModFix/>
          </a:blip>
          <a:srcRect/>
          <a:stretch/>
        </p:blipFill>
        <p:spPr>
          <a:xfrm>
            <a:off x="488518" y="3948786"/>
            <a:ext cx="3513600" cy="658800"/>
          </a:xfrm>
          <a:prstGeom prst="rect">
            <a:avLst/>
          </a:prstGeom>
          <a:noFill/>
          <a:ln>
            <a:noFill/>
          </a:ln>
        </p:spPr>
      </p:pic>
      <p:sp>
        <p:nvSpPr>
          <p:cNvPr id="315" name="Google Shape;315;p21"/>
          <p:cNvSpPr txBox="1"/>
          <p:nvPr/>
        </p:nvSpPr>
        <p:spPr>
          <a:xfrm>
            <a:off x="390544" y="3482063"/>
            <a:ext cx="8296256"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Arial"/>
                <a:ea typeface="Arial"/>
                <a:cs typeface="Arial"/>
                <a:sym typeface="Arial"/>
              </a:rPr>
              <a:t>which is the charge density in </a:t>
            </a:r>
            <a:r>
              <a:rPr lang="en-US" sz="2400" i="1">
                <a:solidFill>
                  <a:schemeClr val="dk1"/>
                </a:solidFill>
                <a:latin typeface="Arial"/>
                <a:ea typeface="Arial"/>
                <a:cs typeface="Arial"/>
                <a:sym typeface="Arial"/>
              </a:rPr>
              <a:t>orthonormal basis</a:t>
            </a:r>
            <a:r>
              <a:rPr lang="en-U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pic>
        <p:nvPicPr>
          <p:cNvPr id="316" name="Google Shape;316;p21"/>
          <p:cNvPicPr preferRelativeResize="0"/>
          <p:nvPr/>
        </p:nvPicPr>
        <p:blipFill rotWithShape="1">
          <a:blip r:embed="rId9">
            <a:alphaModFix/>
          </a:blip>
          <a:srcRect t="3261" b="1"/>
          <a:stretch/>
        </p:blipFill>
        <p:spPr>
          <a:xfrm>
            <a:off x="4265090" y="3943296"/>
            <a:ext cx="3449439" cy="658800"/>
          </a:xfrm>
          <a:prstGeom prst="rect">
            <a:avLst/>
          </a:prstGeom>
          <a:noFill/>
          <a:ln>
            <a:noFill/>
          </a:ln>
        </p:spPr>
      </p:pic>
      <p:sp>
        <p:nvSpPr>
          <p:cNvPr id="16" name="Google Shape;323;p22">
            <a:extLst>
              <a:ext uri="{FF2B5EF4-FFF2-40B4-BE49-F238E27FC236}">
                <a16:creationId xmlns:a16="http://schemas.microsoft.com/office/drawing/2014/main" id="{19D81BC8-6EF7-46DE-BA70-D62EC8D78DC5}"/>
              </a:ext>
            </a:extLst>
          </p:cNvPr>
          <p:cNvSpPr txBox="1"/>
          <p:nvPr/>
        </p:nvSpPr>
        <p:spPr>
          <a:xfrm>
            <a:off x="390544" y="4615068"/>
            <a:ext cx="8296256"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And the corresponding atom charge is</a:t>
            </a:r>
            <a:endParaRPr sz="2400" dirty="0">
              <a:solidFill>
                <a:schemeClr val="dk1"/>
              </a:solidFill>
              <a:latin typeface="Arial"/>
              <a:ea typeface="Arial"/>
              <a:cs typeface="Arial"/>
              <a:sym typeface="Arial"/>
            </a:endParaRPr>
          </a:p>
        </p:txBody>
      </p:sp>
      <p:pic>
        <p:nvPicPr>
          <p:cNvPr id="17" name="Google Shape;324;p22">
            <a:extLst>
              <a:ext uri="{FF2B5EF4-FFF2-40B4-BE49-F238E27FC236}">
                <a16:creationId xmlns:a16="http://schemas.microsoft.com/office/drawing/2014/main" id="{3863A454-07AA-4C46-81DF-DC25754E7D9E}"/>
              </a:ext>
            </a:extLst>
          </p:cNvPr>
          <p:cNvPicPr preferRelativeResize="0"/>
          <p:nvPr/>
        </p:nvPicPr>
        <p:blipFill rotWithShape="1">
          <a:blip r:embed="rId10">
            <a:alphaModFix/>
          </a:blip>
          <a:srcRect/>
          <a:stretch/>
        </p:blipFill>
        <p:spPr>
          <a:xfrm>
            <a:off x="488518" y="5081791"/>
            <a:ext cx="3841844" cy="658800"/>
          </a:xfrm>
          <a:prstGeom prst="rect">
            <a:avLst/>
          </a:prstGeom>
          <a:noFill/>
          <a:ln>
            <a:noFill/>
          </a:ln>
        </p:spPr>
      </p:pic>
      <p:sp>
        <p:nvSpPr>
          <p:cNvPr id="18" name="Google Shape;325;p22">
            <a:extLst>
              <a:ext uri="{FF2B5EF4-FFF2-40B4-BE49-F238E27FC236}">
                <a16:creationId xmlns:a16="http://schemas.microsoft.com/office/drawing/2014/main" id="{6C4C9C7C-E3E4-4D52-9C71-E84502C1D809}"/>
              </a:ext>
            </a:extLst>
          </p:cNvPr>
          <p:cNvSpPr txBox="1"/>
          <p:nvPr/>
        </p:nvSpPr>
        <p:spPr>
          <a:xfrm>
            <a:off x="390544" y="5740591"/>
            <a:ext cx="8296256" cy="46166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This definition is Loewdin’s definition of atomic charge.</a:t>
            </a:r>
            <a:endParaRPr sz="24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3140016" y="0"/>
            <a:ext cx="55467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dirty="0"/>
              <a:t>CHELPG charges</a:t>
            </a:r>
            <a:endParaRPr dirty="0"/>
          </a:p>
        </p:txBody>
      </p:sp>
      <p:sp>
        <p:nvSpPr>
          <p:cNvPr id="304" name="Google Shape;304;p21"/>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05" name="Google Shape;305;p21"/>
          <p:cNvSpPr txBox="1"/>
          <p:nvPr/>
        </p:nvSpPr>
        <p:spPr>
          <a:xfrm>
            <a:off x="390544" y="779664"/>
            <a:ext cx="8296256" cy="230828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CHELPG is the abbreviation for charges from the electrostatic potential on a grid. These are the atomic charges that are best fit to the molecular electrostatic potential, evaluated on a real-space grid outside of the Van der Waals region, and subject to the constraint that the sum of the charges equals to the charge of the molecule.</a:t>
            </a:r>
            <a:endParaRPr sz="2400" dirty="0">
              <a:solidFill>
                <a:schemeClr val="dk1"/>
              </a:solidFill>
              <a:latin typeface="Arial"/>
              <a:ea typeface="Arial"/>
              <a:cs typeface="Arial"/>
              <a:sym typeface="Arial"/>
            </a:endParaRPr>
          </a:p>
        </p:txBody>
      </p:sp>
      <p:pic>
        <p:nvPicPr>
          <p:cNvPr id="2050" name="Picture 2" descr="Molecular electrostatic potential energy (kJ/mol) map calculated at B3LYP/6-311G* level: (a) = DBDT-CH 2 and (b) = DBDTO-CH 2">
            <a:extLst>
              <a:ext uri="{FF2B5EF4-FFF2-40B4-BE49-F238E27FC236}">
                <a16:creationId xmlns:a16="http://schemas.microsoft.com/office/drawing/2014/main" id="{D6C0A4C1-8F03-41D6-A36B-C97838FA24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85" t="46735" b="4453"/>
          <a:stretch/>
        </p:blipFill>
        <p:spPr bwMode="auto">
          <a:xfrm>
            <a:off x="1791021" y="3216012"/>
            <a:ext cx="5561957" cy="3184788"/>
          </a:xfrm>
          <a:prstGeom prst="flowChartAlternateProcess">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023BFCF-7C7F-4AB2-A8FD-57A7CCE93C5D}"/>
              </a:ext>
            </a:extLst>
          </p:cNvPr>
          <p:cNvSpPr/>
          <p:nvPr/>
        </p:nvSpPr>
        <p:spPr>
          <a:xfrm>
            <a:off x="6845643" y="6215449"/>
            <a:ext cx="370703" cy="185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41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3140016" y="0"/>
            <a:ext cx="55467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dirty="0" err="1"/>
              <a:t>Hirshfeld</a:t>
            </a:r>
            <a:r>
              <a:rPr lang="en-US" dirty="0"/>
              <a:t> charges</a:t>
            </a:r>
            <a:endParaRPr dirty="0"/>
          </a:p>
        </p:txBody>
      </p:sp>
      <p:sp>
        <p:nvSpPr>
          <p:cNvPr id="304" name="Google Shape;304;p21"/>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305" name="Google Shape;305;p21"/>
          <p:cNvSpPr txBox="1"/>
          <p:nvPr/>
        </p:nvSpPr>
        <p:spPr>
          <a:xfrm>
            <a:off x="390544" y="779664"/>
            <a:ext cx="8296256" cy="12002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err="1">
                <a:solidFill>
                  <a:schemeClr val="dk1"/>
                </a:solidFill>
                <a:latin typeface="Arial"/>
                <a:ea typeface="Arial"/>
                <a:cs typeface="Arial"/>
                <a:sym typeface="Arial"/>
              </a:rPr>
              <a:t>Hirshfeld</a:t>
            </a:r>
            <a:r>
              <a:rPr lang="en-US" sz="2400" dirty="0">
                <a:solidFill>
                  <a:schemeClr val="dk1"/>
                </a:solidFill>
                <a:latin typeface="Arial"/>
                <a:ea typeface="Arial"/>
                <a:cs typeface="Arial"/>
                <a:sym typeface="Arial"/>
              </a:rPr>
              <a:t> charges are calculated by integrating over the ratio of atomic charge of A to the sum of the atomic charges of the rest of the atoms. </a:t>
            </a:r>
            <a:endParaRPr sz="2400" dirty="0">
              <a:solidFill>
                <a:schemeClr val="dk1"/>
              </a:solidFill>
              <a:latin typeface="Arial"/>
              <a:ea typeface="Arial"/>
              <a:cs typeface="Arial"/>
              <a:sym typeface="Arial"/>
            </a:endParaRPr>
          </a:p>
        </p:txBody>
      </p:sp>
      <p:sp>
        <p:nvSpPr>
          <p:cNvPr id="2" name="矩形 1">
            <a:extLst>
              <a:ext uri="{FF2B5EF4-FFF2-40B4-BE49-F238E27FC236}">
                <a16:creationId xmlns:a16="http://schemas.microsoft.com/office/drawing/2014/main" id="{8023BFCF-7C7F-4AB2-A8FD-57A7CCE93C5D}"/>
              </a:ext>
            </a:extLst>
          </p:cNvPr>
          <p:cNvSpPr/>
          <p:nvPr/>
        </p:nvSpPr>
        <p:spPr>
          <a:xfrm>
            <a:off x="6845643" y="6215449"/>
            <a:ext cx="370703" cy="185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8E61AA77-1F09-4A26-8BD8-428FA2841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470" y="1979952"/>
            <a:ext cx="4363059" cy="1066949"/>
          </a:xfrm>
          <a:prstGeom prst="rect">
            <a:avLst/>
          </a:prstGeom>
        </p:spPr>
      </p:pic>
    </p:spTree>
    <p:extLst>
      <p:ext uri="{BB962C8B-B14F-4D97-AF65-F5344CB8AC3E}">
        <p14:creationId xmlns:p14="http://schemas.microsoft.com/office/powerpoint/2010/main" val="371912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3140016" y="0"/>
            <a:ext cx="55467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dirty="0"/>
              <a:t>Boundary treatment</a:t>
            </a:r>
            <a:endParaRPr dirty="0"/>
          </a:p>
        </p:txBody>
      </p:sp>
      <p:sp>
        <p:nvSpPr>
          <p:cNvPr id="304" name="Google Shape;304;p21"/>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05" name="Google Shape;305;p21"/>
          <p:cNvSpPr txBox="1"/>
          <p:nvPr/>
        </p:nvSpPr>
        <p:spPr>
          <a:xfrm>
            <a:off x="390544" y="779664"/>
            <a:ext cx="8296256"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When the boundary between the QM and MM regions are not well described by pure electrostatic interactions, e.g. bonding interactions, link atoms are usually used to preserve the geometry of the system (</a:t>
            </a:r>
            <a:r>
              <a:rPr lang="en-US" sz="2400" dirty="0" err="1">
                <a:solidFill>
                  <a:schemeClr val="dk1"/>
                </a:solidFill>
                <a:latin typeface="Arial"/>
                <a:ea typeface="Arial"/>
                <a:cs typeface="Arial"/>
                <a:sym typeface="Arial"/>
              </a:rPr>
              <a:t>Kollman</a:t>
            </a:r>
            <a:r>
              <a:rPr lang="en-US" sz="2400" dirty="0">
                <a:solidFill>
                  <a:schemeClr val="dk1"/>
                </a:solidFill>
                <a:latin typeface="Arial"/>
                <a:ea typeface="Arial"/>
                <a:cs typeface="Arial"/>
                <a:sym typeface="Arial"/>
              </a:rPr>
              <a:t>).</a:t>
            </a:r>
            <a:endParaRPr sz="2400" dirty="0">
              <a:solidFill>
                <a:schemeClr val="dk1"/>
              </a:solidFill>
              <a:latin typeface="Arial"/>
              <a:ea typeface="Arial"/>
              <a:cs typeface="Arial"/>
              <a:sym typeface="Arial"/>
            </a:endParaRPr>
          </a:p>
        </p:txBody>
      </p:sp>
      <p:sp>
        <p:nvSpPr>
          <p:cNvPr id="2" name="矩形 1">
            <a:extLst>
              <a:ext uri="{FF2B5EF4-FFF2-40B4-BE49-F238E27FC236}">
                <a16:creationId xmlns:a16="http://schemas.microsoft.com/office/drawing/2014/main" id="{8023BFCF-7C7F-4AB2-A8FD-57A7CCE93C5D}"/>
              </a:ext>
            </a:extLst>
          </p:cNvPr>
          <p:cNvSpPr/>
          <p:nvPr/>
        </p:nvSpPr>
        <p:spPr>
          <a:xfrm>
            <a:off x="6845643" y="6215449"/>
            <a:ext cx="370703" cy="185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ntroduction to Numerical Simulation Methods: classical molecular dynamics,  quantum molecular dynamics, examples of (bio)appli">
            <a:extLst>
              <a:ext uri="{FF2B5EF4-FFF2-40B4-BE49-F238E27FC236}">
                <a16:creationId xmlns:a16="http://schemas.microsoft.com/office/drawing/2014/main" id="{DD67A017-7666-4A00-8E86-3A8892955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4500949"/>
            <a:ext cx="2667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05;p21">
            <a:extLst>
              <a:ext uri="{FF2B5EF4-FFF2-40B4-BE49-F238E27FC236}">
                <a16:creationId xmlns:a16="http://schemas.microsoft.com/office/drawing/2014/main" id="{3B72D879-A38F-49B7-B2D8-BB3C42B08CAE}"/>
              </a:ext>
            </a:extLst>
          </p:cNvPr>
          <p:cNvSpPr txBox="1"/>
          <p:nvPr/>
        </p:nvSpPr>
        <p:spPr>
          <a:xfrm>
            <a:off x="390544" y="2349284"/>
            <a:ext cx="8296256"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Link atoms satisfy the valence of the QM region and are used to calculate MM</a:t>
            </a:r>
            <a:r>
              <a:rPr lang="zh-TW" altLang="en-US" sz="2400" dirty="0">
                <a:solidFill>
                  <a:schemeClr val="dk1"/>
                </a:solidFill>
                <a:latin typeface="Arial"/>
                <a:ea typeface="Arial"/>
                <a:cs typeface="Arial"/>
                <a:sym typeface="Arial"/>
              </a:rPr>
              <a:t> </a:t>
            </a:r>
            <a:r>
              <a:rPr lang="en-US" altLang="zh-TW" sz="2400" dirty="0">
                <a:solidFill>
                  <a:schemeClr val="dk1"/>
                </a:solidFill>
                <a:latin typeface="Arial"/>
                <a:ea typeface="Arial"/>
                <a:cs typeface="Arial"/>
                <a:sym typeface="Arial"/>
              </a:rPr>
              <a:t>bond</a:t>
            </a:r>
            <a:r>
              <a:rPr lang="zh-TW" altLang="en-US" sz="2400" dirty="0">
                <a:solidFill>
                  <a:schemeClr val="dk1"/>
                </a:solidFill>
                <a:latin typeface="Arial"/>
                <a:ea typeface="Arial"/>
                <a:cs typeface="Arial"/>
                <a:sym typeface="Arial"/>
              </a:rPr>
              <a:t> </a:t>
            </a:r>
            <a:r>
              <a:rPr lang="en-US" altLang="zh-TW" sz="2400" dirty="0">
                <a:solidFill>
                  <a:schemeClr val="dk1"/>
                </a:solidFill>
                <a:latin typeface="Arial"/>
                <a:ea typeface="Arial"/>
                <a:cs typeface="Arial"/>
                <a:sym typeface="Arial"/>
              </a:rPr>
              <a:t>terms. However, link atoms usually do not have the required charge polarization effect to correctly describe the change of electron density.</a:t>
            </a:r>
          </a:p>
        </p:txBody>
      </p:sp>
    </p:spTree>
    <p:extLst>
      <p:ext uri="{BB962C8B-B14F-4D97-AF65-F5344CB8AC3E}">
        <p14:creationId xmlns:p14="http://schemas.microsoft.com/office/powerpoint/2010/main" val="106544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3140016" y="0"/>
            <a:ext cx="55467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dirty="0"/>
              <a:t>Boundary treatment</a:t>
            </a:r>
            <a:endParaRPr dirty="0"/>
          </a:p>
        </p:txBody>
      </p:sp>
      <p:sp>
        <p:nvSpPr>
          <p:cNvPr id="304" name="Google Shape;304;p21"/>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05" name="Google Shape;305;p21"/>
          <p:cNvSpPr txBox="1"/>
          <p:nvPr/>
        </p:nvSpPr>
        <p:spPr>
          <a:xfrm>
            <a:off x="390544" y="779664"/>
            <a:ext cx="8296256" cy="48936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To solve the issue with the poor description of the effect of the replaced groups by link atoms, different ways of adjusting the description of link atoms:</a:t>
            </a:r>
          </a:p>
          <a:p>
            <a:pPr marL="457200" marR="0" lvl="0" indent="-457200" algn="just" rtl="0">
              <a:spcBef>
                <a:spcPts val="0"/>
              </a:spcBef>
              <a:spcAft>
                <a:spcPts val="0"/>
              </a:spcAft>
              <a:buFont typeface="+mj-lt"/>
              <a:buAutoNum type="arabicPeriod"/>
            </a:pPr>
            <a:r>
              <a:rPr lang="en-US" sz="2400" dirty="0">
                <a:solidFill>
                  <a:schemeClr val="dk1"/>
                </a:solidFill>
                <a:latin typeface="Arial"/>
                <a:ea typeface="Arial"/>
                <a:cs typeface="Arial"/>
                <a:sym typeface="Arial"/>
              </a:rPr>
              <a:t>Adjusting the electronegativity of link atoms to be equivalent to the replaced atoms (Thiel).</a:t>
            </a:r>
          </a:p>
          <a:p>
            <a:pPr marL="457200" marR="0" lvl="0" indent="-457200" algn="just" rtl="0">
              <a:spcBef>
                <a:spcPts val="0"/>
              </a:spcBef>
              <a:spcAft>
                <a:spcPts val="0"/>
              </a:spcAft>
              <a:buFont typeface="+mj-lt"/>
              <a:buAutoNum type="arabicPeriod"/>
            </a:pPr>
            <a:r>
              <a:rPr lang="en-US" sz="2400" dirty="0">
                <a:solidFill>
                  <a:schemeClr val="dk1"/>
                </a:solidFill>
                <a:latin typeface="Arial"/>
                <a:ea typeface="Arial"/>
                <a:cs typeface="Arial"/>
                <a:sym typeface="Arial"/>
              </a:rPr>
              <a:t>Keep the MO between the QM-MM bond frozen during QM SCF.</a:t>
            </a:r>
          </a:p>
          <a:p>
            <a:pPr marL="457200" marR="0" lvl="0" indent="-457200" algn="just" rtl="0">
              <a:spcBef>
                <a:spcPts val="0"/>
              </a:spcBef>
              <a:spcAft>
                <a:spcPts val="0"/>
              </a:spcAft>
              <a:buFont typeface="+mj-lt"/>
              <a:buAutoNum type="arabicPeriod"/>
            </a:pPr>
            <a:endParaRPr lang="en-US" sz="2400" dirty="0">
              <a:solidFill>
                <a:schemeClr val="dk1"/>
              </a:solidFill>
              <a:latin typeface="Arial"/>
              <a:ea typeface="Arial"/>
              <a:cs typeface="Arial"/>
              <a:sym typeface="Arial"/>
            </a:endParaRPr>
          </a:p>
          <a:p>
            <a:pPr marL="457200" marR="0" lvl="0" indent="-457200" algn="just" rtl="0">
              <a:spcBef>
                <a:spcPts val="0"/>
              </a:spcBef>
              <a:spcAft>
                <a:spcPts val="0"/>
              </a:spcAft>
              <a:buFont typeface="+mj-lt"/>
              <a:buAutoNum type="arabicPeriod"/>
            </a:pPr>
            <a:endParaRPr lang="en-US" sz="2400" dirty="0">
              <a:solidFill>
                <a:schemeClr val="dk1"/>
              </a:solidFill>
              <a:latin typeface="Arial"/>
              <a:ea typeface="Arial"/>
              <a:cs typeface="Arial"/>
              <a:sym typeface="Arial"/>
            </a:endParaRPr>
          </a:p>
          <a:p>
            <a:pPr marL="457200" marR="0" lvl="0" indent="-457200" algn="just" rtl="0">
              <a:spcBef>
                <a:spcPts val="0"/>
              </a:spcBef>
              <a:spcAft>
                <a:spcPts val="0"/>
              </a:spcAft>
              <a:buFont typeface="+mj-lt"/>
              <a:buAutoNum type="arabicPeriod"/>
            </a:pPr>
            <a:endParaRPr lang="en-US" sz="2400" dirty="0">
              <a:solidFill>
                <a:schemeClr val="dk1"/>
              </a:solidFill>
              <a:latin typeface="Arial"/>
              <a:ea typeface="Arial"/>
              <a:cs typeface="Arial"/>
              <a:sym typeface="Arial"/>
            </a:endParaRPr>
          </a:p>
          <a:p>
            <a:pPr marL="457200" indent="-457200" algn="just">
              <a:buFont typeface="+mj-lt"/>
              <a:buAutoNum type="arabicPeriod"/>
            </a:pPr>
            <a:r>
              <a:rPr lang="en-US" sz="2400" dirty="0">
                <a:solidFill>
                  <a:schemeClr val="dk1"/>
                </a:solidFill>
                <a:latin typeface="Arial"/>
                <a:ea typeface="Arial"/>
                <a:cs typeface="Arial"/>
                <a:sym typeface="Arial"/>
              </a:rPr>
              <a:t>Generalized Hybrid Orbital approach: Includes the QM-MM orbital in the SCF.</a:t>
            </a:r>
          </a:p>
          <a:p>
            <a:pPr marL="457200" marR="0" lvl="0" indent="-457200" algn="just" rtl="0">
              <a:spcBef>
                <a:spcPts val="0"/>
              </a:spcBef>
              <a:spcAft>
                <a:spcPts val="0"/>
              </a:spcAft>
              <a:buFont typeface="+mj-lt"/>
              <a:buAutoNum type="arabicPeriod"/>
            </a:pPr>
            <a:endParaRPr sz="2400" dirty="0">
              <a:solidFill>
                <a:schemeClr val="dk1"/>
              </a:solidFill>
              <a:latin typeface="Arial"/>
              <a:ea typeface="Arial"/>
              <a:cs typeface="Arial"/>
              <a:sym typeface="Arial"/>
            </a:endParaRPr>
          </a:p>
        </p:txBody>
      </p:sp>
      <p:sp>
        <p:nvSpPr>
          <p:cNvPr id="2" name="矩形 1">
            <a:extLst>
              <a:ext uri="{FF2B5EF4-FFF2-40B4-BE49-F238E27FC236}">
                <a16:creationId xmlns:a16="http://schemas.microsoft.com/office/drawing/2014/main" id="{8023BFCF-7C7F-4AB2-A8FD-57A7CCE93C5D}"/>
              </a:ext>
            </a:extLst>
          </p:cNvPr>
          <p:cNvSpPr/>
          <p:nvPr/>
        </p:nvSpPr>
        <p:spPr>
          <a:xfrm>
            <a:off x="6845643" y="6215449"/>
            <a:ext cx="370703" cy="185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片 2">
            <a:extLst>
              <a:ext uri="{FF2B5EF4-FFF2-40B4-BE49-F238E27FC236}">
                <a16:creationId xmlns:a16="http://schemas.microsoft.com/office/drawing/2014/main" id="{45F45AE3-F45B-41A3-8446-A8C34A312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8755" y="3065829"/>
            <a:ext cx="1759833" cy="1423785"/>
          </a:xfrm>
          <a:prstGeom prst="rect">
            <a:avLst/>
          </a:prstGeom>
        </p:spPr>
      </p:pic>
      <p:pic>
        <p:nvPicPr>
          <p:cNvPr id="4" name="圖片 3">
            <a:extLst>
              <a:ext uri="{FF2B5EF4-FFF2-40B4-BE49-F238E27FC236}">
                <a16:creationId xmlns:a16="http://schemas.microsoft.com/office/drawing/2014/main" id="{D5938124-2458-4CBA-ADF3-D35194083F1B}"/>
              </a:ext>
            </a:extLst>
          </p:cNvPr>
          <p:cNvPicPr>
            <a:picLocks noChangeAspect="1"/>
          </p:cNvPicPr>
          <p:nvPr/>
        </p:nvPicPr>
        <p:blipFill>
          <a:blip r:embed="rId4"/>
          <a:stretch>
            <a:fillRect/>
          </a:stretch>
        </p:blipFill>
        <p:spPr>
          <a:xfrm>
            <a:off x="2384716" y="5252166"/>
            <a:ext cx="4374567" cy="1406724"/>
          </a:xfrm>
          <a:prstGeom prst="rect">
            <a:avLst/>
          </a:prstGeom>
        </p:spPr>
      </p:pic>
    </p:spTree>
    <p:extLst>
      <p:ext uri="{BB962C8B-B14F-4D97-AF65-F5344CB8AC3E}">
        <p14:creationId xmlns:p14="http://schemas.microsoft.com/office/powerpoint/2010/main" val="3804593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3140016" y="0"/>
            <a:ext cx="55467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dirty="0"/>
              <a:t>QM/MM strategies</a:t>
            </a:r>
            <a:endParaRPr dirty="0"/>
          </a:p>
        </p:txBody>
      </p:sp>
      <p:sp>
        <p:nvSpPr>
          <p:cNvPr id="304" name="Google Shape;304;p21"/>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mc:AlternateContent xmlns:mc="http://schemas.openxmlformats.org/markup-compatibility/2006" xmlns:a14="http://schemas.microsoft.com/office/drawing/2010/main">
        <mc:Choice Requires="a14">
          <p:sp>
            <p:nvSpPr>
              <p:cNvPr id="305" name="Google Shape;305;p21"/>
              <p:cNvSpPr txBox="1"/>
              <p:nvPr/>
            </p:nvSpPr>
            <p:spPr>
              <a:xfrm>
                <a:off x="390544" y="779664"/>
                <a:ext cx="8296256" cy="34755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There are two commonly employed QM/MM strategies:</a:t>
                </a:r>
              </a:p>
              <a:p>
                <a:pPr marL="457200" marR="0" lvl="0" indent="-457200" algn="just" rtl="0">
                  <a:spcBef>
                    <a:spcPts val="0"/>
                  </a:spcBef>
                  <a:spcAft>
                    <a:spcPts val="0"/>
                  </a:spcAft>
                  <a:buFont typeface="+mj-lt"/>
                  <a:buAutoNum type="arabicPeriod"/>
                </a:pPr>
                <a:r>
                  <a:rPr lang="en-US" sz="2400" dirty="0">
                    <a:solidFill>
                      <a:schemeClr val="dk1"/>
                    </a:solidFill>
                    <a:latin typeface="Arial"/>
                    <a:ea typeface="Arial"/>
                    <a:cs typeface="Arial"/>
                    <a:sym typeface="Arial"/>
                  </a:rPr>
                  <a:t>Additive method</a:t>
                </a:r>
              </a:p>
              <a:p>
                <a:pPr lvl="1" algn="just"/>
                <a14:m>
                  <m:oMathPara xmlns:m="http://schemas.openxmlformats.org/officeDocument/2006/math">
                    <m:oMathParaPr>
                      <m:jc m:val="left"/>
                    </m:oMathParaPr>
                    <m:oMath xmlns:m="http://schemas.openxmlformats.org/officeDocument/2006/math">
                      <m:sSub>
                        <m:sSubPr>
                          <m:ctrlPr>
                            <a:rPr lang="en-US" altLang="zh-TW" sz="2400" b="0" i="1" dirty="0" smtClean="0">
                              <a:solidFill>
                                <a:schemeClr val="dk1"/>
                              </a:solidFill>
                              <a:latin typeface="Cambria Math" panose="02040503050406030204" pitchFamily="18" charset="0"/>
                              <a:ea typeface="Arial"/>
                              <a:cs typeface="Arial"/>
                              <a:sym typeface="Arial"/>
                            </a:rPr>
                          </m:ctrlPr>
                        </m:sSubPr>
                        <m:e>
                          <m:r>
                            <m:rPr>
                              <m:sty m:val="p"/>
                            </m:rPr>
                            <a:rPr lang="en-US" altLang="zh-TW" sz="2400" i="1" dirty="0">
                              <a:solidFill>
                                <a:schemeClr val="dk1"/>
                              </a:solidFill>
                              <a:latin typeface="Cambria Math" panose="02040503050406030204" pitchFamily="18" charset="0"/>
                              <a:ea typeface="Arial"/>
                              <a:cs typeface="Arial"/>
                              <a:sym typeface="Arial"/>
                            </a:rPr>
                            <m:t>H</m:t>
                          </m:r>
                        </m:e>
                        <m:sub>
                          <m:r>
                            <a:rPr lang="en-US" altLang="zh-TW" sz="2400" b="0" i="1" dirty="0" smtClean="0">
                              <a:solidFill>
                                <a:schemeClr val="dk1"/>
                              </a:solidFill>
                              <a:latin typeface="Cambria Math" panose="02040503050406030204" pitchFamily="18" charset="0"/>
                              <a:ea typeface="Arial"/>
                              <a:cs typeface="Arial"/>
                              <a:sym typeface="Arial"/>
                            </a:rPr>
                            <m:t>𝑡𝑜𝑡</m:t>
                          </m:r>
                        </m:sub>
                      </m:sSub>
                      <m:r>
                        <a:rPr lang="en-US" altLang="zh-TW" sz="2400" b="0" i="1" dirty="0" smtClean="0">
                          <a:solidFill>
                            <a:schemeClr val="dk1"/>
                          </a:solidFill>
                          <a:latin typeface="Cambria Math" panose="02040503050406030204" pitchFamily="18" charset="0"/>
                          <a:ea typeface="Arial"/>
                          <a:cs typeface="Arial"/>
                          <a:sym typeface="Arial"/>
                        </a:rPr>
                        <m:t>=</m:t>
                      </m:r>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𝐻</m:t>
                          </m:r>
                        </m:e>
                        <m:sub>
                          <m:r>
                            <a:rPr lang="en-US" altLang="zh-TW" sz="2400" b="0" i="1" dirty="0" smtClean="0">
                              <a:solidFill>
                                <a:schemeClr val="dk1"/>
                              </a:solidFill>
                              <a:latin typeface="Cambria Math" panose="02040503050406030204" pitchFamily="18" charset="0"/>
                              <a:ea typeface="Arial"/>
                              <a:cs typeface="Arial"/>
                              <a:sym typeface="Arial"/>
                            </a:rPr>
                            <m:t>𝑄𝑀</m:t>
                          </m:r>
                        </m:sub>
                      </m:sSub>
                      <m:d>
                        <m:dPr>
                          <m:ctrlPr>
                            <a:rPr lang="en-US" altLang="zh-TW" sz="2400" b="0" i="1" dirty="0" smtClean="0">
                              <a:solidFill>
                                <a:schemeClr val="dk1"/>
                              </a:solidFill>
                              <a:latin typeface="Cambria Math" panose="02040503050406030204" pitchFamily="18" charset="0"/>
                              <a:ea typeface="Arial"/>
                              <a:cs typeface="Arial"/>
                              <a:sym typeface="Arial"/>
                            </a:rPr>
                          </m:ctrlPr>
                        </m:dPr>
                        <m:e>
                          <m:r>
                            <a:rPr lang="en-US" altLang="zh-TW" sz="2400" b="0" i="1" dirty="0" smtClean="0">
                              <a:solidFill>
                                <a:schemeClr val="dk1"/>
                              </a:solidFill>
                              <a:latin typeface="Cambria Math" panose="02040503050406030204" pitchFamily="18" charset="0"/>
                              <a:ea typeface="Arial"/>
                              <a:cs typeface="Arial"/>
                              <a:sym typeface="Arial"/>
                            </a:rPr>
                            <m:t>𝑄𝑀</m:t>
                          </m:r>
                        </m:e>
                      </m:d>
                      <m:r>
                        <a:rPr lang="en-US" altLang="zh-TW" sz="2400" b="0" i="1" dirty="0" smtClean="0">
                          <a:solidFill>
                            <a:schemeClr val="dk1"/>
                          </a:solidFill>
                          <a:latin typeface="Cambria Math" panose="02040503050406030204" pitchFamily="18" charset="0"/>
                          <a:ea typeface="Arial"/>
                          <a:cs typeface="Arial"/>
                          <a:sym typeface="Arial"/>
                        </a:rPr>
                        <m:t>+</m:t>
                      </m:r>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𝐻</m:t>
                          </m:r>
                        </m:e>
                        <m:sub>
                          <m:r>
                            <a:rPr lang="en-US" altLang="zh-TW" sz="2400" b="0" i="1" dirty="0" smtClean="0">
                              <a:solidFill>
                                <a:schemeClr val="dk1"/>
                              </a:solidFill>
                              <a:latin typeface="Cambria Math" panose="02040503050406030204" pitchFamily="18" charset="0"/>
                              <a:ea typeface="Arial"/>
                              <a:cs typeface="Arial"/>
                              <a:sym typeface="Arial"/>
                            </a:rPr>
                            <m:t>𝑀𝑀</m:t>
                          </m:r>
                        </m:sub>
                      </m:sSub>
                      <m:d>
                        <m:dPr>
                          <m:ctrlPr>
                            <a:rPr lang="en-US" altLang="zh-TW" sz="2400" b="0" i="1" dirty="0" smtClean="0">
                              <a:solidFill>
                                <a:schemeClr val="dk1"/>
                              </a:solidFill>
                              <a:latin typeface="Cambria Math" panose="02040503050406030204" pitchFamily="18" charset="0"/>
                              <a:ea typeface="Arial"/>
                              <a:cs typeface="Arial"/>
                              <a:sym typeface="Arial"/>
                            </a:rPr>
                          </m:ctrlPr>
                        </m:dPr>
                        <m:e>
                          <m:r>
                            <a:rPr lang="en-US" altLang="zh-TW" sz="2400" b="0" i="1" dirty="0" smtClean="0">
                              <a:solidFill>
                                <a:schemeClr val="dk1"/>
                              </a:solidFill>
                              <a:latin typeface="Cambria Math" panose="02040503050406030204" pitchFamily="18" charset="0"/>
                              <a:ea typeface="Arial"/>
                              <a:cs typeface="Arial"/>
                              <a:sym typeface="Arial"/>
                            </a:rPr>
                            <m:t>𝑀𝑀</m:t>
                          </m:r>
                        </m:e>
                      </m:d>
                      <m:r>
                        <a:rPr lang="en-US" altLang="zh-TW" sz="2400" b="0" i="1" dirty="0" smtClean="0">
                          <a:solidFill>
                            <a:schemeClr val="dk1"/>
                          </a:solidFill>
                          <a:latin typeface="Cambria Math" panose="02040503050406030204" pitchFamily="18" charset="0"/>
                          <a:ea typeface="Arial"/>
                          <a:cs typeface="Arial"/>
                          <a:sym typeface="Arial"/>
                        </a:rPr>
                        <m:t>+</m:t>
                      </m:r>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𝐻</m:t>
                          </m:r>
                        </m:e>
                        <m:sub>
                          <m:r>
                            <a:rPr lang="en-US" altLang="zh-TW" sz="2400" b="0" i="1" dirty="0" smtClean="0">
                              <a:solidFill>
                                <a:schemeClr val="dk1"/>
                              </a:solidFill>
                              <a:latin typeface="Cambria Math" panose="02040503050406030204" pitchFamily="18" charset="0"/>
                              <a:ea typeface="Arial"/>
                              <a:cs typeface="Arial"/>
                              <a:sym typeface="Arial"/>
                            </a:rPr>
                            <m:t>𝑄𝑀</m:t>
                          </m:r>
                          <m:r>
                            <a:rPr lang="en-US" altLang="zh-TW" sz="2400" b="0" i="1" dirty="0" smtClean="0">
                              <a:solidFill>
                                <a:schemeClr val="dk1"/>
                              </a:solidFill>
                              <a:latin typeface="Cambria Math" panose="02040503050406030204" pitchFamily="18" charset="0"/>
                              <a:ea typeface="Arial"/>
                              <a:cs typeface="Arial"/>
                              <a:sym typeface="Arial"/>
                            </a:rPr>
                            <m:t>/</m:t>
                          </m:r>
                          <m:r>
                            <a:rPr lang="en-US" altLang="zh-TW" sz="2400" b="0" i="1" dirty="0" smtClean="0">
                              <a:solidFill>
                                <a:schemeClr val="dk1"/>
                              </a:solidFill>
                              <a:latin typeface="Cambria Math" panose="02040503050406030204" pitchFamily="18" charset="0"/>
                              <a:ea typeface="Arial"/>
                              <a:cs typeface="Arial"/>
                              <a:sym typeface="Arial"/>
                            </a:rPr>
                            <m:t>𝑀𝑀</m:t>
                          </m:r>
                        </m:sub>
                      </m:sSub>
                      <m:r>
                        <a:rPr lang="en-US" altLang="zh-TW" sz="2400" b="0" i="1" dirty="0" smtClean="0">
                          <a:solidFill>
                            <a:schemeClr val="dk1"/>
                          </a:solidFill>
                          <a:latin typeface="Cambria Math" panose="02040503050406030204" pitchFamily="18" charset="0"/>
                          <a:ea typeface="Arial"/>
                          <a:cs typeface="Arial"/>
                          <a:sym typeface="Arial"/>
                        </a:rPr>
                        <m:t>(</m:t>
                      </m:r>
                      <m:r>
                        <a:rPr lang="en-US" altLang="zh-TW" sz="2400" b="0" i="1" dirty="0" smtClean="0">
                          <a:solidFill>
                            <a:schemeClr val="dk1"/>
                          </a:solidFill>
                          <a:latin typeface="Cambria Math" panose="02040503050406030204" pitchFamily="18" charset="0"/>
                          <a:ea typeface="Arial"/>
                          <a:cs typeface="Arial"/>
                          <a:sym typeface="Arial"/>
                        </a:rPr>
                        <m:t>𝐼𝑛𝑡𝑒𝑟</m:t>
                      </m:r>
                      <m:r>
                        <a:rPr lang="en-US" altLang="zh-TW" sz="2400" b="0" i="1" dirty="0" smtClean="0">
                          <a:solidFill>
                            <a:schemeClr val="dk1"/>
                          </a:solidFill>
                          <a:latin typeface="Cambria Math" panose="02040503050406030204" pitchFamily="18" charset="0"/>
                          <a:ea typeface="Arial"/>
                          <a:cs typeface="Arial"/>
                          <a:sym typeface="Arial"/>
                        </a:rPr>
                        <m:t>.)</m:t>
                      </m:r>
                    </m:oMath>
                  </m:oMathPara>
                </a14:m>
                <a:endParaRPr lang="en-US" sz="2400" dirty="0">
                  <a:solidFill>
                    <a:schemeClr val="dk1"/>
                  </a:solidFill>
                  <a:latin typeface="Arial"/>
                  <a:ea typeface="Arial"/>
                  <a:cs typeface="Arial"/>
                  <a:sym typeface="Arial"/>
                </a:endParaRPr>
              </a:p>
              <a:p>
                <a:pPr lvl="1" algn="just"/>
                <a:endParaRPr lang="en-US" sz="2400" dirty="0">
                  <a:solidFill>
                    <a:schemeClr val="dk1"/>
                  </a:solidFill>
                  <a:latin typeface="Arial"/>
                  <a:ea typeface="Arial"/>
                  <a:cs typeface="Arial"/>
                  <a:sym typeface="Arial"/>
                </a:endParaRPr>
              </a:p>
              <a:p>
                <a:pPr lvl="1" algn="just"/>
                <a:endParaRPr lang="en-US" sz="2400" dirty="0">
                  <a:solidFill>
                    <a:schemeClr val="dk1"/>
                  </a:solidFill>
                  <a:latin typeface="Arial"/>
                  <a:ea typeface="Arial"/>
                  <a:cs typeface="Arial"/>
                  <a:sym typeface="Arial"/>
                </a:endParaRPr>
              </a:p>
              <a:p>
                <a:pPr lvl="1" algn="just"/>
                <a:endParaRPr lang="en-US" sz="2400" dirty="0">
                  <a:solidFill>
                    <a:schemeClr val="dk1"/>
                  </a:solidFill>
                  <a:latin typeface="Arial"/>
                  <a:ea typeface="Arial"/>
                  <a:cs typeface="Arial"/>
                  <a:sym typeface="Arial"/>
                </a:endParaRPr>
              </a:p>
              <a:p>
                <a:pPr lvl="1" algn="just"/>
                <a:endParaRPr lang="en-US" sz="2400" dirty="0">
                  <a:solidFill>
                    <a:schemeClr val="dk1"/>
                  </a:solidFill>
                  <a:latin typeface="Arial"/>
                  <a:ea typeface="Arial"/>
                  <a:cs typeface="Arial"/>
                  <a:sym typeface="Arial"/>
                </a:endParaRPr>
              </a:p>
              <a:p>
                <a:pPr marL="457200" marR="0" lvl="0" indent="-457200" algn="just" rtl="0">
                  <a:spcBef>
                    <a:spcPts val="0"/>
                  </a:spcBef>
                  <a:spcAft>
                    <a:spcPts val="0"/>
                  </a:spcAft>
                  <a:buFont typeface="+mj-lt"/>
                  <a:buAutoNum type="arabicPeriod"/>
                </a:pPr>
                <a:r>
                  <a:rPr lang="en-US" sz="2400" dirty="0">
                    <a:solidFill>
                      <a:schemeClr val="dk1"/>
                    </a:solidFill>
                    <a:latin typeface="Arial"/>
                    <a:ea typeface="Arial"/>
                    <a:cs typeface="Arial"/>
                    <a:sym typeface="Arial"/>
                  </a:rPr>
                  <a:t>Substrative method</a:t>
                </a:r>
              </a:p>
              <a:p>
                <a:pPr lvl="1" algn="just"/>
                <a14:m>
                  <m:oMathPara xmlns:m="http://schemas.openxmlformats.org/officeDocument/2006/math">
                    <m:oMathParaPr>
                      <m:jc m:val="left"/>
                    </m:oMathParaPr>
                    <m:oMath xmlns:m="http://schemas.openxmlformats.org/officeDocument/2006/math">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𝐸</m:t>
                          </m:r>
                        </m:e>
                        <m:sub>
                          <m:r>
                            <a:rPr lang="en-US" altLang="zh-TW" sz="2400" b="0" i="1" dirty="0" smtClean="0">
                              <a:solidFill>
                                <a:schemeClr val="dk1"/>
                              </a:solidFill>
                              <a:latin typeface="Cambria Math" panose="02040503050406030204" pitchFamily="18" charset="0"/>
                              <a:ea typeface="Arial"/>
                              <a:cs typeface="Arial"/>
                              <a:sym typeface="Arial"/>
                            </a:rPr>
                            <m:t>𝑡𝑜𝑡</m:t>
                          </m:r>
                        </m:sub>
                      </m:sSub>
                      <m:r>
                        <a:rPr lang="en-US" altLang="zh-TW" sz="2400" b="0" i="1" dirty="0" smtClean="0">
                          <a:solidFill>
                            <a:schemeClr val="dk1"/>
                          </a:solidFill>
                          <a:latin typeface="Cambria Math" panose="02040503050406030204" pitchFamily="18" charset="0"/>
                          <a:ea typeface="Arial"/>
                          <a:cs typeface="Arial"/>
                          <a:sym typeface="Arial"/>
                        </a:rPr>
                        <m:t>=</m:t>
                      </m:r>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𝐸</m:t>
                          </m:r>
                        </m:e>
                        <m:sub>
                          <m:r>
                            <a:rPr lang="en-US" altLang="zh-TW" sz="2400" b="0" i="1" dirty="0" smtClean="0">
                              <a:solidFill>
                                <a:schemeClr val="dk1"/>
                              </a:solidFill>
                              <a:latin typeface="Cambria Math" panose="02040503050406030204" pitchFamily="18" charset="0"/>
                              <a:ea typeface="Arial"/>
                              <a:cs typeface="Arial"/>
                              <a:sym typeface="Arial"/>
                            </a:rPr>
                            <m:t>𝑄𝑀</m:t>
                          </m:r>
                        </m:sub>
                      </m:sSub>
                      <m:d>
                        <m:dPr>
                          <m:ctrlPr>
                            <a:rPr lang="en-US" altLang="zh-TW" sz="2400" b="0" i="1" dirty="0" smtClean="0">
                              <a:solidFill>
                                <a:schemeClr val="dk1"/>
                              </a:solidFill>
                              <a:latin typeface="Cambria Math" panose="02040503050406030204" pitchFamily="18" charset="0"/>
                              <a:ea typeface="Arial"/>
                              <a:cs typeface="Arial"/>
                              <a:sym typeface="Arial"/>
                            </a:rPr>
                          </m:ctrlPr>
                        </m:dPr>
                        <m:e>
                          <m:r>
                            <a:rPr lang="en-US" altLang="zh-TW" sz="2400" b="0" i="1" dirty="0" smtClean="0">
                              <a:solidFill>
                                <a:schemeClr val="dk1"/>
                              </a:solidFill>
                              <a:latin typeface="Cambria Math" panose="02040503050406030204" pitchFamily="18" charset="0"/>
                              <a:ea typeface="Arial"/>
                              <a:cs typeface="Arial"/>
                              <a:sym typeface="Arial"/>
                            </a:rPr>
                            <m:t>𝑄𝑀</m:t>
                          </m:r>
                        </m:e>
                      </m:d>
                      <m:r>
                        <a:rPr lang="en-US" altLang="zh-TW" sz="2400" b="0" i="1" dirty="0" smtClean="0">
                          <a:solidFill>
                            <a:schemeClr val="dk1"/>
                          </a:solidFill>
                          <a:latin typeface="Cambria Math" panose="02040503050406030204" pitchFamily="18" charset="0"/>
                          <a:ea typeface="Arial"/>
                          <a:cs typeface="Arial"/>
                          <a:sym typeface="Arial"/>
                        </a:rPr>
                        <m:t>−</m:t>
                      </m:r>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𝐸</m:t>
                          </m:r>
                        </m:e>
                        <m:sub>
                          <m:r>
                            <a:rPr lang="en-US" altLang="zh-TW" sz="2400" b="0" i="1" dirty="0" smtClean="0">
                              <a:solidFill>
                                <a:schemeClr val="dk1"/>
                              </a:solidFill>
                              <a:latin typeface="Cambria Math" panose="02040503050406030204" pitchFamily="18" charset="0"/>
                              <a:ea typeface="Arial"/>
                              <a:cs typeface="Arial"/>
                              <a:sym typeface="Arial"/>
                            </a:rPr>
                            <m:t>𝑀𝑀</m:t>
                          </m:r>
                        </m:sub>
                      </m:sSub>
                      <m:d>
                        <m:dPr>
                          <m:ctrlPr>
                            <a:rPr lang="en-US" altLang="zh-TW" sz="2400" b="0" i="1" dirty="0" smtClean="0">
                              <a:solidFill>
                                <a:schemeClr val="dk1"/>
                              </a:solidFill>
                              <a:latin typeface="Cambria Math" panose="02040503050406030204" pitchFamily="18" charset="0"/>
                              <a:ea typeface="Arial"/>
                              <a:cs typeface="Arial"/>
                              <a:sym typeface="Arial"/>
                            </a:rPr>
                          </m:ctrlPr>
                        </m:dPr>
                        <m:e>
                          <m:r>
                            <a:rPr lang="en-US" altLang="zh-TW" sz="2400" b="0" i="1" dirty="0" smtClean="0">
                              <a:solidFill>
                                <a:schemeClr val="dk1"/>
                              </a:solidFill>
                              <a:latin typeface="Cambria Math" panose="02040503050406030204" pitchFamily="18" charset="0"/>
                              <a:ea typeface="Arial"/>
                              <a:cs typeface="Arial"/>
                              <a:sym typeface="Arial"/>
                            </a:rPr>
                            <m:t>𝑄𝑀</m:t>
                          </m:r>
                        </m:e>
                      </m:d>
                      <m:r>
                        <a:rPr lang="en-US" altLang="zh-TW" sz="2400" b="0" i="1" dirty="0" smtClean="0">
                          <a:solidFill>
                            <a:schemeClr val="dk1"/>
                          </a:solidFill>
                          <a:latin typeface="Cambria Math" panose="02040503050406030204" pitchFamily="18" charset="0"/>
                          <a:ea typeface="Arial"/>
                          <a:cs typeface="Arial"/>
                          <a:sym typeface="Arial"/>
                        </a:rPr>
                        <m:t>+</m:t>
                      </m:r>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𝐸</m:t>
                          </m:r>
                        </m:e>
                        <m:sub>
                          <m:r>
                            <a:rPr lang="en-US" altLang="zh-TW" sz="2400" b="0" i="1" dirty="0" smtClean="0">
                              <a:solidFill>
                                <a:schemeClr val="dk1"/>
                              </a:solidFill>
                              <a:latin typeface="Cambria Math" panose="02040503050406030204" pitchFamily="18" charset="0"/>
                              <a:ea typeface="Arial"/>
                              <a:cs typeface="Arial"/>
                              <a:sym typeface="Arial"/>
                            </a:rPr>
                            <m:t>𝑀𝑀</m:t>
                          </m:r>
                        </m:sub>
                      </m:sSub>
                      <m:r>
                        <a:rPr lang="en-US" altLang="zh-TW" sz="2400" b="0" i="1" dirty="0" smtClean="0">
                          <a:solidFill>
                            <a:schemeClr val="dk1"/>
                          </a:solidFill>
                          <a:latin typeface="Cambria Math" panose="02040503050406030204" pitchFamily="18" charset="0"/>
                          <a:ea typeface="Arial"/>
                          <a:cs typeface="Arial"/>
                          <a:sym typeface="Arial"/>
                        </a:rPr>
                        <m:t>(</m:t>
                      </m:r>
                      <m:r>
                        <a:rPr lang="en-US" altLang="zh-TW" sz="2400" b="0" i="1" dirty="0" smtClean="0">
                          <a:solidFill>
                            <a:schemeClr val="dk1"/>
                          </a:solidFill>
                          <a:latin typeface="Cambria Math" panose="02040503050406030204" pitchFamily="18" charset="0"/>
                          <a:ea typeface="Arial"/>
                          <a:cs typeface="Arial"/>
                          <a:sym typeface="Arial"/>
                        </a:rPr>
                        <m:t>𝐴𝑙𝑙</m:t>
                      </m:r>
                      <m:r>
                        <a:rPr lang="en-US" altLang="zh-TW" sz="2400" b="0" i="1" dirty="0" smtClean="0">
                          <a:solidFill>
                            <a:schemeClr val="dk1"/>
                          </a:solidFill>
                          <a:latin typeface="Cambria Math" panose="02040503050406030204" pitchFamily="18" charset="0"/>
                          <a:ea typeface="Arial"/>
                          <a:cs typeface="Arial"/>
                          <a:sym typeface="Arial"/>
                        </a:rPr>
                        <m:t>)</m:t>
                      </m:r>
                    </m:oMath>
                  </m:oMathPara>
                </a14:m>
                <a:endParaRPr lang="en-US" sz="2400" dirty="0">
                  <a:solidFill>
                    <a:schemeClr val="dk1"/>
                  </a:solidFill>
                  <a:latin typeface="Arial"/>
                  <a:ea typeface="Arial"/>
                  <a:cs typeface="Arial"/>
                  <a:sym typeface="Arial"/>
                </a:endParaRPr>
              </a:p>
            </p:txBody>
          </p:sp>
        </mc:Choice>
        <mc:Fallback xmlns="">
          <p:sp>
            <p:nvSpPr>
              <p:cNvPr id="305" name="Google Shape;305;p21"/>
              <p:cNvSpPr txBox="1">
                <a:spLocks noRot="1" noChangeAspect="1" noMove="1" noResize="1" noEditPoints="1" noAdjustHandles="1" noChangeArrowheads="1" noChangeShapeType="1" noTextEdit="1"/>
              </p:cNvSpPr>
              <p:nvPr/>
            </p:nvSpPr>
            <p:spPr>
              <a:xfrm>
                <a:off x="390544" y="779664"/>
                <a:ext cx="8296256" cy="3475526"/>
              </a:xfrm>
              <a:prstGeom prst="rect">
                <a:avLst/>
              </a:prstGeom>
              <a:blipFill>
                <a:blip r:embed="rId3"/>
                <a:stretch>
                  <a:fillRect l="-1102" t="-1228" b="-877"/>
                </a:stretch>
              </a:blipFill>
              <a:ln>
                <a:noFill/>
              </a:ln>
            </p:spPr>
            <p:txBody>
              <a:bodyPr/>
              <a:lstStyle/>
              <a:p>
                <a:r>
                  <a:rPr lang="en-US">
                    <a:noFill/>
                  </a:rPr>
                  <a:t> </a:t>
                </a:r>
              </a:p>
            </p:txBody>
          </p:sp>
        </mc:Fallback>
      </mc:AlternateContent>
      <p:sp>
        <p:nvSpPr>
          <p:cNvPr id="2" name="矩形 1">
            <a:extLst>
              <a:ext uri="{FF2B5EF4-FFF2-40B4-BE49-F238E27FC236}">
                <a16:creationId xmlns:a16="http://schemas.microsoft.com/office/drawing/2014/main" id="{8023BFCF-7C7F-4AB2-A8FD-57A7CCE93C5D}"/>
              </a:ext>
            </a:extLst>
          </p:cNvPr>
          <p:cNvSpPr/>
          <p:nvPr/>
        </p:nvSpPr>
        <p:spPr>
          <a:xfrm>
            <a:off x="6845643" y="6215449"/>
            <a:ext cx="370703" cy="185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C90674DA-AD48-4FEE-9BF2-859570C85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853" y="2058430"/>
            <a:ext cx="7672948" cy="1174152"/>
          </a:xfrm>
          <a:prstGeom prst="rect">
            <a:avLst/>
          </a:prstGeom>
        </p:spPr>
      </p:pic>
      <p:pic>
        <p:nvPicPr>
          <p:cNvPr id="7" name="圖片 6">
            <a:extLst>
              <a:ext uri="{FF2B5EF4-FFF2-40B4-BE49-F238E27FC236}">
                <a16:creationId xmlns:a16="http://schemas.microsoft.com/office/drawing/2014/main" id="{FE4A6F49-D0D7-4652-A654-F8F597363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853" y="4255190"/>
            <a:ext cx="7549379" cy="1145423"/>
          </a:xfrm>
          <a:prstGeom prst="rect">
            <a:avLst/>
          </a:prstGeom>
        </p:spPr>
      </p:pic>
    </p:spTree>
    <p:extLst>
      <p:ext uri="{BB962C8B-B14F-4D97-AF65-F5344CB8AC3E}">
        <p14:creationId xmlns:p14="http://schemas.microsoft.com/office/powerpoint/2010/main" val="322218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67255-1826-439A-9D3A-64C55CBA8C47}"/>
              </a:ext>
            </a:extLst>
          </p:cNvPr>
          <p:cNvSpPr>
            <a:spLocks noGrp="1"/>
          </p:cNvSpPr>
          <p:nvPr>
            <p:ph type="title"/>
          </p:nvPr>
        </p:nvSpPr>
        <p:spPr/>
        <p:txBody>
          <a:bodyPr/>
          <a:lstStyle/>
          <a:p>
            <a:r>
              <a:rPr lang="en-US" dirty="0"/>
              <a:t>Model complex</a:t>
            </a:r>
          </a:p>
        </p:txBody>
      </p:sp>
      <p:sp>
        <p:nvSpPr>
          <p:cNvPr id="4" name="投影片編號版面配置區 3">
            <a:extLst>
              <a:ext uri="{FF2B5EF4-FFF2-40B4-BE49-F238E27FC236}">
                <a16:creationId xmlns:a16="http://schemas.microsoft.com/office/drawing/2014/main" id="{46048773-F777-4F44-BD0A-5B1DC8B3F6E7}"/>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2050" name="Picture 2" descr="Figure 1">
            <a:extLst>
              <a:ext uri="{FF2B5EF4-FFF2-40B4-BE49-F238E27FC236}">
                <a16:creationId xmlns:a16="http://schemas.microsoft.com/office/drawing/2014/main" id="{030402B8-9ECF-4E37-8DEE-ABCA268F8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79893"/>
            <a:ext cx="2796240" cy="21475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1">
            <a:extLst>
              <a:ext uri="{FF2B5EF4-FFF2-40B4-BE49-F238E27FC236}">
                <a16:creationId xmlns:a16="http://schemas.microsoft.com/office/drawing/2014/main" id="{6EA3B7DA-16A1-462C-B3F3-2B79F24C1E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210"/>
          <a:stretch/>
        </p:blipFill>
        <p:spPr bwMode="auto">
          <a:xfrm>
            <a:off x="3253440" y="878205"/>
            <a:ext cx="2121025" cy="21492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D6E0DA85-9B0C-45C1-9B01-2C6A62A5484B}"/>
              </a:ext>
            </a:extLst>
          </p:cNvPr>
          <p:cNvSpPr txBox="1"/>
          <p:nvPr/>
        </p:nvSpPr>
        <p:spPr>
          <a:xfrm>
            <a:off x="0" y="6268750"/>
            <a:ext cx="7055709" cy="584775"/>
          </a:xfrm>
          <a:prstGeom prst="rect">
            <a:avLst/>
          </a:prstGeom>
          <a:noFill/>
        </p:spPr>
        <p:txBody>
          <a:bodyPr wrap="square">
            <a:spAutoFit/>
          </a:bodyPr>
          <a:lstStyle/>
          <a:p>
            <a:r>
              <a:rPr lang="en-US" sz="800" dirty="0">
                <a:effectLst/>
              </a:rPr>
              <a:t>(1) Schrock, R. R. Catalytic Reduction of Dinitrogen to Ammonia at a Single Molybdenum Center. </a:t>
            </a:r>
            <a:r>
              <a:rPr lang="en-US" sz="800" i="1" dirty="0">
                <a:effectLst/>
              </a:rPr>
              <a:t>Acc. Chem. Res.</a:t>
            </a:r>
            <a:r>
              <a:rPr lang="en-US" sz="800" dirty="0">
                <a:effectLst/>
              </a:rPr>
              <a:t> </a:t>
            </a:r>
            <a:r>
              <a:rPr lang="en-US" sz="800" b="1" dirty="0">
                <a:effectLst/>
              </a:rPr>
              <a:t>2005</a:t>
            </a:r>
            <a:r>
              <a:rPr lang="en-US" sz="800" dirty="0">
                <a:effectLst/>
              </a:rPr>
              <a:t>, </a:t>
            </a:r>
            <a:r>
              <a:rPr lang="en-US" sz="800" i="1" dirty="0">
                <a:effectLst/>
              </a:rPr>
              <a:t>38</a:t>
            </a:r>
            <a:r>
              <a:rPr lang="en-US" sz="800" dirty="0">
                <a:effectLst/>
              </a:rPr>
              <a:t> (12), 955–962. </a:t>
            </a:r>
          </a:p>
          <a:p>
            <a:r>
              <a:rPr lang="en-US" sz="800" dirty="0">
                <a:effectLst/>
              </a:rPr>
              <a:t>(2) </a:t>
            </a:r>
            <a:r>
              <a:rPr lang="en-US" sz="800" dirty="0" err="1">
                <a:effectLst/>
              </a:rPr>
              <a:t>Yandulov</a:t>
            </a:r>
            <a:r>
              <a:rPr lang="en-US" sz="800" dirty="0">
                <a:effectLst/>
              </a:rPr>
              <a:t>, D. V.; Schrock, R. R. Catalytic Reduction of Dinitrogen to Ammonia at a Single Molybdenum Center. </a:t>
            </a:r>
            <a:r>
              <a:rPr lang="en-US" sz="800" i="1" dirty="0">
                <a:effectLst/>
              </a:rPr>
              <a:t>Science</a:t>
            </a:r>
            <a:r>
              <a:rPr lang="en-US" sz="800" dirty="0">
                <a:effectLst/>
              </a:rPr>
              <a:t> </a:t>
            </a:r>
            <a:r>
              <a:rPr lang="en-US" sz="800" b="1" dirty="0">
                <a:effectLst/>
              </a:rPr>
              <a:t>2003</a:t>
            </a:r>
            <a:r>
              <a:rPr lang="en-US" sz="800" dirty="0">
                <a:effectLst/>
              </a:rPr>
              <a:t>, </a:t>
            </a:r>
            <a:r>
              <a:rPr lang="en-US" sz="800" i="1" dirty="0">
                <a:effectLst/>
              </a:rPr>
              <a:t>301</a:t>
            </a:r>
            <a:r>
              <a:rPr lang="en-US" sz="800" dirty="0">
                <a:effectLst/>
              </a:rPr>
              <a:t> (5629), 76–78. (3) McNaughton, R. L.; </a:t>
            </a:r>
            <a:r>
              <a:rPr lang="en-US" sz="800" dirty="0" err="1">
                <a:effectLst/>
              </a:rPr>
              <a:t>Roemelt</a:t>
            </a:r>
            <a:r>
              <a:rPr lang="en-US" sz="800" dirty="0">
                <a:effectLst/>
              </a:rPr>
              <a:t>, M.; Chin, J. M.; Schrock, R. R.; Neese, F.; Hoffman, B. M. Experimental and Theoretical EPR Study of Jahn−Teller-Active [HIPTN3N]</a:t>
            </a:r>
            <a:r>
              <a:rPr lang="en-US" sz="800" dirty="0" err="1">
                <a:effectLst/>
              </a:rPr>
              <a:t>MoL</a:t>
            </a:r>
            <a:r>
              <a:rPr lang="en-US" sz="800" dirty="0">
                <a:effectLst/>
              </a:rPr>
              <a:t> Complexes (L = N2, CO, NH3). </a:t>
            </a:r>
            <a:r>
              <a:rPr lang="en-US" sz="800" i="1" dirty="0">
                <a:effectLst/>
              </a:rPr>
              <a:t>J. Am. Chem. Soc.</a:t>
            </a:r>
            <a:r>
              <a:rPr lang="en-US" sz="800" dirty="0">
                <a:effectLst/>
              </a:rPr>
              <a:t> </a:t>
            </a:r>
            <a:r>
              <a:rPr lang="en-US" sz="800" b="1" dirty="0">
                <a:effectLst/>
              </a:rPr>
              <a:t>2010</a:t>
            </a:r>
            <a:r>
              <a:rPr lang="en-US" sz="800" dirty="0">
                <a:effectLst/>
              </a:rPr>
              <a:t>, </a:t>
            </a:r>
            <a:r>
              <a:rPr lang="en-US" sz="800" i="1" dirty="0">
                <a:effectLst/>
              </a:rPr>
              <a:t>132</a:t>
            </a:r>
            <a:r>
              <a:rPr lang="en-US" sz="800" dirty="0">
                <a:effectLst/>
              </a:rPr>
              <a:t> (25), 8645–8656. </a:t>
            </a:r>
          </a:p>
        </p:txBody>
      </p:sp>
      <p:pic>
        <p:nvPicPr>
          <p:cNvPr id="2054" name="Picture 6" descr="Figure 1">
            <a:extLst>
              <a:ext uri="{FF2B5EF4-FFF2-40B4-BE49-F238E27FC236}">
                <a16:creationId xmlns:a16="http://schemas.microsoft.com/office/drawing/2014/main" id="{21A86C6E-09D7-407F-AEDA-CC8FC3FFF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093" y="878205"/>
            <a:ext cx="3057707" cy="28803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A425E48-5738-4591-B20E-F9C2C1FB6A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3952" y="4031011"/>
            <a:ext cx="3699728" cy="17381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1875654-C6B3-49A7-AB1A-DB25A49FA9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743"/>
          <a:stretch/>
        </p:blipFill>
        <p:spPr bwMode="auto">
          <a:xfrm>
            <a:off x="457200" y="3621051"/>
            <a:ext cx="3003792" cy="262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6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3140016" y="0"/>
            <a:ext cx="55467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dirty="0"/>
              <a:t>ONIOM</a:t>
            </a:r>
            <a:endParaRPr dirty="0"/>
          </a:p>
        </p:txBody>
      </p:sp>
      <p:sp>
        <p:nvSpPr>
          <p:cNvPr id="304" name="Google Shape;304;p21"/>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05" name="Google Shape;305;p21"/>
          <p:cNvSpPr txBox="1"/>
          <p:nvPr/>
        </p:nvSpPr>
        <p:spPr>
          <a:xfrm>
            <a:off x="390544" y="779664"/>
            <a:ext cx="8296256" cy="19389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ONIOM stands for “Our own N-layered </a:t>
            </a:r>
            <a:r>
              <a:rPr lang="en-US" altLang="zh-TW" sz="2400" dirty="0" err="1">
                <a:solidFill>
                  <a:schemeClr val="dk1"/>
                </a:solidFill>
                <a:latin typeface="Arial"/>
                <a:ea typeface="Arial"/>
                <a:cs typeface="Arial"/>
                <a:sym typeface="Arial"/>
              </a:rPr>
              <a:t>INtegrated</a:t>
            </a:r>
            <a:r>
              <a:rPr lang="en-US" altLang="zh-TW" sz="2400" dirty="0">
                <a:solidFill>
                  <a:schemeClr val="dk1"/>
                </a:solidFill>
                <a:latin typeface="Arial"/>
                <a:ea typeface="Arial"/>
                <a:cs typeface="Arial"/>
                <a:sym typeface="Arial"/>
              </a:rPr>
              <a:t> molecular Orbital and Molecular mechanics.” This method divides the system into the “real” (full) system and the</a:t>
            </a:r>
            <a:r>
              <a:rPr lang="zh-TW" altLang="en-US" sz="2400" dirty="0">
                <a:solidFill>
                  <a:schemeClr val="dk1"/>
                </a:solidFill>
                <a:latin typeface="Arial"/>
                <a:ea typeface="Arial"/>
                <a:cs typeface="Arial"/>
                <a:sym typeface="Arial"/>
              </a:rPr>
              <a:t> </a:t>
            </a:r>
            <a:r>
              <a:rPr lang="en-US" altLang="zh-TW" sz="2400" dirty="0">
                <a:solidFill>
                  <a:schemeClr val="dk1"/>
                </a:solidFill>
                <a:latin typeface="Arial"/>
                <a:ea typeface="Arial"/>
                <a:cs typeface="Arial"/>
                <a:sym typeface="Arial"/>
              </a:rPr>
              <a:t>“model” (subset) and treats the model at high level and the real at low level.</a:t>
            </a:r>
          </a:p>
        </p:txBody>
      </p:sp>
      <p:sp>
        <p:nvSpPr>
          <p:cNvPr id="2" name="矩形 1">
            <a:extLst>
              <a:ext uri="{FF2B5EF4-FFF2-40B4-BE49-F238E27FC236}">
                <a16:creationId xmlns:a16="http://schemas.microsoft.com/office/drawing/2014/main" id="{8023BFCF-7C7F-4AB2-A8FD-57A7CCE93C5D}"/>
              </a:ext>
            </a:extLst>
          </p:cNvPr>
          <p:cNvSpPr/>
          <p:nvPr/>
        </p:nvSpPr>
        <p:spPr>
          <a:xfrm>
            <a:off x="6845643" y="6215449"/>
            <a:ext cx="370703" cy="185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05;p21">
            <a:extLst>
              <a:ext uri="{FF2B5EF4-FFF2-40B4-BE49-F238E27FC236}">
                <a16:creationId xmlns:a16="http://schemas.microsoft.com/office/drawing/2014/main" id="{5C49A143-2AD9-4058-9150-021E9B490FE2}"/>
              </a:ext>
            </a:extLst>
          </p:cNvPr>
          <p:cNvSpPr txBox="1"/>
          <p:nvPr/>
        </p:nvSpPr>
        <p:spPr>
          <a:xfrm>
            <a:off x="390544" y="3205179"/>
            <a:ext cx="8296256"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This is a type of subtractive strategy that allows straightforward extension to any combinations of high and low level methods such as QM/QM2, QM/SQM, QM/MM, QM/QM2/MM, etc. </a:t>
            </a:r>
            <a:endParaRPr lang="en-US" sz="2400" dirty="0">
              <a:solidFill>
                <a:schemeClr val="dk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F136DB99-098F-48D6-8610-8E1CB83F92C2}"/>
                  </a:ext>
                </a:extLst>
              </p:cNvPr>
              <p:cNvSpPr txBox="1"/>
              <p:nvPr/>
            </p:nvSpPr>
            <p:spPr>
              <a:xfrm>
                <a:off x="488518" y="2713455"/>
                <a:ext cx="7021992" cy="4917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𝐸</m:t>
                          </m:r>
                        </m:e>
                        <m:sub>
                          <m:r>
                            <a:rPr lang="en-US" altLang="zh-TW" sz="2400" b="0" i="1" dirty="0" smtClean="0">
                              <a:solidFill>
                                <a:schemeClr val="dk1"/>
                              </a:solidFill>
                              <a:latin typeface="Cambria Math" panose="02040503050406030204" pitchFamily="18" charset="0"/>
                              <a:ea typeface="Arial"/>
                              <a:cs typeface="Arial"/>
                              <a:sym typeface="Arial"/>
                            </a:rPr>
                            <m:t>𝑡𝑜𝑡</m:t>
                          </m:r>
                        </m:sub>
                      </m:sSub>
                      <m:r>
                        <a:rPr lang="en-US" altLang="zh-TW" sz="2400" b="0" i="1" dirty="0" smtClean="0">
                          <a:solidFill>
                            <a:schemeClr val="dk1"/>
                          </a:solidFill>
                          <a:latin typeface="Cambria Math" panose="02040503050406030204" pitchFamily="18" charset="0"/>
                          <a:ea typeface="Arial"/>
                          <a:cs typeface="Arial"/>
                          <a:sym typeface="Arial"/>
                        </a:rPr>
                        <m:t>=</m:t>
                      </m:r>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𝐸</m:t>
                          </m:r>
                        </m:e>
                        <m:sub>
                          <m:r>
                            <a:rPr lang="en-US" altLang="zh-TW" sz="2400" b="0" i="1" dirty="0" smtClean="0">
                              <a:solidFill>
                                <a:schemeClr val="dk1"/>
                              </a:solidFill>
                              <a:latin typeface="Cambria Math" panose="02040503050406030204" pitchFamily="18" charset="0"/>
                              <a:ea typeface="Arial"/>
                              <a:cs typeface="Arial"/>
                              <a:sym typeface="Arial"/>
                            </a:rPr>
                            <m:t>h𝑖𝑔h</m:t>
                          </m:r>
                        </m:sub>
                      </m:sSub>
                      <m:d>
                        <m:dPr>
                          <m:ctrlPr>
                            <a:rPr lang="en-US" altLang="zh-TW" sz="2400" b="0" i="1" dirty="0" smtClean="0">
                              <a:solidFill>
                                <a:schemeClr val="dk1"/>
                              </a:solidFill>
                              <a:latin typeface="Cambria Math" panose="02040503050406030204" pitchFamily="18" charset="0"/>
                              <a:ea typeface="Arial"/>
                              <a:cs typeface="Arial"/>
                              <a:sym typeface="Arial"/>
                            </a:rPr>
                          </m:ctrlPr>
                        </m:dPr>
                        <m:e>
                          <m:r>
                            <a:rPr lang="en-US" altLang="zh-TW" sz="2400" b="0" i="1" dirty="0" smtClean="0">
                              <a:solidFill>
                                <a:schemeClr val="dk1"/>
                              </a:solidFill>
                              <a:latin typeface="Cambria Math" panose="02040503050406030204" pitchFamily="18" charset="0"/>
                              <a:ea typeface="Arial"/>
                              <a:cs typeface="Arial"/>
                              <a:sym typeface="Arial"/>
                            </a:rPr>
                            <m:t>𝑚𝑜𝑑𝑒𝑙</m:t>
                          </m:r>
                        </m:e>
                      </m:d>
                      <m:r>
                        <a:rPr lang="en-US" altLang="zh-TW" sz="2400" b="0" i="1" dirty="0" smtClean="0">
                          <a:solidFill>
                            <a:schemeClr val="dk1"/>
                          </a:solidFill>
                          <a:latin typeface="Cambria Math" panose="02040503050406030204" pitchFamily="18" charset="0"/>
                          <a:ea typeface="Arial"/>
                          <a:cs typeface="Arial"/>
                          <a:sym typeface="Arial"/>
                        </a:rPr>
                        <m:t>−</m:t>
                      </m:r>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𝐸</m:t>
                          </m:r>
                        </m:e>
                        <m:sub>
                          <m:r>
                            <a:rPr lang="en-US" altLang="zh-TW" sz="2400" b="0" i="1" dirty="0" smtClean="0">
                              <a:solidFill>
                                <a:schemeClr val="dk1"/>
                              </a:solidFill>
                              <a:latin typeface="Cambria Math" panose="02040503050406030204" pitchFamily="18" charset="0"/>
                              <a:ea typeface="Arial"/>
                              <a:cs typeface="Arial"/>
                              <a:sym typeface="Arial"/>
                            </a:rPr>
                            <m:t>𝑙𝑜𝑤</m:t>
                          </m:r>
                        </m:sub>
                      </m:sSub>
                      <m:d>
                        <m:dPr>
                          <m:ctrlPr>
                            <a:rPr lang="en-US" altLang="zh-TW" sz="2400" b="0" i="1" dirty="0" smtClean="0">
                              <a:solidFill>
                                <a:schemeClr val="dk1"/>
                              </a:solidFill>
                              <a:latin typeface="Cambria Math" panose="02040503050406030204" pitchFamily="18" charset="0"/>
                              <a:ea typeface="Arial"/>
                              <a:cs typeface="Arial"/>
                              <a:sym typeface="Arial"/>
                            </a:rPr>
                          </m:ctrlPr>
                        </m:dPr>
                        <m:e>
                          <m:r>
                            <a:rPr lang="en-US" altLang="zh-TW" sz="2400" b="0" i="1" dirty="0" smtClean="0">
                              <a:solidFill>
                                <a:schemeClr val="dk1"/>
                              </a:solidFill>
                              <a:latin typeface="Cambria Math" panose="02040503050406030204" pitchFamily="18" charset="0"/>
                              <a:ea typeface="Arial"/>
                              <a:cs typeface="Arial"/>
                              <a:sym typeface="Arial"/>
                            </a:rPr>
                            <m:t>𝑚𝑜𝑑𝑒𝑙</m:t>
                          </m:r>
                        </m:e>
                      </m:d>
                      <m:r>
                        <a:rPr lang="en-US" altLang="zh-TW" sz="2400" b="0" i="1" dirty="0" smtClean="0">
                          <a:solidFill>
                            <a:schemeClr val="dk1"/>
                          </a:solidFill>
                          <a:latin typeface="Cambria Math" panose="02040503050406030204" pitchFamily="18" charset="0"/>
                          <a:ea typeface="Arial"/>
                          <a:cs typeface="Arial"/>
                          <a:sym typeface="Arial"/>
                        </a:rPr>
                        <m:t>+</m:t>
                      </m:r>
                      <m:sSub>
                        <m:sSubPr>
                          <m:ctrlPr>
                            <a:rPr lang="en-US" altLang="zh-TW" sz="2400" b="0" i="1" dirty="0" smtClean="0">
                              <a:solidFill>
                                <a:schemeClr val="dk1"/>
                              </a:solidFill>
                              <a:latin typeface="Cambria Math" panose="02040503050406030204" pitchFamily="18" charset="0"/>
                              <a:ea typeface="Arial"/>
                              <a:cs typeface="Arial"/>
                              <a:sym typeface="Arial"/>
                            </a:rPr>
                          </m:ctrlPr>
                        </m:sSubPr>
                        <m:e>
                          <m:r>
                            <a:rPr lang="en-US" altLang="zh-TW" sz="2400" b="0" i="1" dirty="0" smtClean="0">
                              <a:solidFill>
                                <a:schemeClr val="dk1"/>
                              </a:solidFill>
                              <a:latin typeface="Cambria Math" panose="02040503050406030204" pitchFamily="18" charset="0"/>
                              <a:ea typeface="Arial"/>
                              <a:cs typeface="Arial"/>
                              <a:sym typeface="Arial"/>
                            </a:rPr>
                            <m:t>𝐸</m:t>
                          </m:r>
                        </m:e>
                        <m:sub>
                          <m:r>
                            <a:rPr lang="en-US" altLang="zh-TW" sz="2400" b="0" i="1" dirty="0" smtClean="0">
                              <a:solidFill>
                                <a:schemeClr val="dk1"/>
                              </a:solidFill>
                              <a:latin typeface="Cambria Math" panose="02040503050406030204" pitchFamily="18" charset="0"/>
                              <a:ea typeface="Arial"/>
                              <a:cs typeface="Arial"/>
                              <a:sym typeface="Arial"/>
                            </a:rPr>
                            <m:t>𝑙𝑜𝑤𝑒𝑟</m:t>
                          </m:r>
                        </m:sub>
                      </m:sSub>
                      <m:r>
                        <a:rPr lang="en-US" altLang="zh-TW" sz="2400" b="0" i="1" dirty="0" smtClean="0">
                          <a:solidFill>
                            <a:schemeClr val="dk1"/>
                          </a:solidFill>
                          <a:latin typeface="Cambria Math" panose="02040503050406030204" pitchFamily="18" charset="0"/>
                          <a:ea typeface="Arial"/>
                          <a:cs typeface="Arial"/>
                          <a:sym typeface="Arial"/>
                        </a:rPr>
                        <m:t>(</m:t>
                      </m:r>
                      <m:r>
                        <a:rPr lang="en-US" altLang="zh-TW" sz="2400" b="0" i="1" dirty="0" smtClean="0">
                          <a:solidFill>
                            <a:schemeClr val="dk1"/>
                          </a:solidFill>
                          <a:latin typeface="Cambria Math" panose="02040503050406030204" pitchFamily="18" charset="0"/>
                          <a:ea typeface="Arial"/>
                          <a:cs typeface="Arial"/>
                          <a:sym typeface="Arial"/>
                        </a:rPr>
                        <m:t>𝑟𝑒𝑎𝑙</m:t>
                      </m:r>
                      <m:r>
                        <a:rPr lang="en-US" altLang="zh-TW" sz="2400" b="0" i="1" dirty="0" smtClean="0">
                          <a:solidFill>
                            <a:schemeClr val="dk1"/>
                          </a:solidFill>
                          <a:latin typeface="Cambria Math" panose="02040503050406030204" pitchFamily="18" charset="0"/>
                          <a:ea typeface="Arial"/>
                          <a:cs typeface="Arial"/>
                          <a:sym typeface="Arial"/>
                        </a:rPr>
                        <m:t>)</m:t>
                      </m:r>
                    </m:oMath>
                  </m:oMathPara>
                </a14:m>
                <a:endParaRPr lang="en-US" sz="2400" dirty="0"/>
              </a:p>
            </p:txBody>
          </p:sp>
        </mc:Choice>
        <mc:Fallback>
          <p:sp>
            <p:nvSpPr>
              <p:cNvPr id="10" name="文字方塊 9">
                <a:extLst>
                  <a:ext uri="{FF2B5EF4-FFF2-40B4-BE49-F238E27FC236}">
                    <a16:creationId xmlns:a16="http://schemas.microsoft.com/office/drawing/2014/main" id="{F136DB99-098F-48D6-8610-8E1CB83F92C2}"/>
                  </a:ext>
                </a:extLst>
              </p:cNvPr>
              <p:cNvSpPr txBox="1">
                <a:spLocks noRot="1" noChangeAspect="1" noMove="1" noResize="1" noEditPoints="1" noAdjustHandles="1" noChangeArrowheads="1" noChangeShapeType="1" noTextEdit="1"/>
              </p:cNvSpPr>
              <p:nvPr/>
            </p:nvSpPr>
            <p:spPr>
              <a:xfrm>
                <a:off x="488518" y="2713455"/>
                <a:ext cx="7021992" cy="491738"/>
              </a:xfrm>
              <a:prstGeom prst="rect">
                <a:avLst/>
              </a:prstGeom>
              <a:blipFill>
                <a:blip r:embed="rId3"/>
                <a:stretch>
                  <a:fillRect r="-347" b="-12346"/>
                </a:stretch>
              </a:blipFill>
            </p:spPr>
            <p:txBody>
              <a:bodyPr/>
              <a:lstStyle/>
              <a:p>
                <a:r>
                  <a:rPr lang="en-US">
                    <a:noFill/>
                  </a:rPr>
                  <a:t> </a:t>
                </a:r>
              </a:p>
            </p:txBody>
          </p:sp>
        </mc:Fallback>
      </mc:AlternateContent>
    </p:spTree>
    <p:extLst>
      <p:ext uri="{BB962C8B-B14F-4D97-AF65-F5344CB8AC3E}">
        <p14:creationId xmlns:p14="http://schemas.microsoft.com/office/powerpoint/2010/main" val="737466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D6BA5D-4974-4449-95C3-3AF8D1EE8AC8}"/>
              </a:ext>
            </a:extLst>
          </p:cNvPr>
          <p:cNvSpPr>
            <a:spLocks noGrp="1"/>
          </p:cNvSpPr>
          <p:nvPr>
            <p:ph type="title"/>
          </p:nvPr>
        </p:nvSpPr>
        <p:spPr/>
        <p:txBody>
          <a:bodyPr/>
          <a:lstStyle/>
          <a:p>
            <a:r>
              <a:rPr lang="en-US" dirty="0"/>
              <a:t>Interactive</a:t>
            </a:r>
          </a:p>
        </p:txBody>
      </p:sp>
      <p:graphicFrame>
        <p:nvGraphicFramePr>
          <p:cNvPr id="5" name="表格 5">
            <a:extLst>
              <a:ext uri="{FF2B5EF4-FFF2-40B4-BE49-F238E27FC236}">
                <a16:creationId xmlns:a16="http://schemas.microsoft.com/office/drawing/2014/main" id="{67BC1974-845A-4A29-BB7F-2B5033911370}"/>
              </a:ext>
            </a:extLst>
          </p:cNvPr>
          <p:cNvGraphicFramePr>
            <a:graphicFrameLocks noGrp="1"/>
          </p:cNvGraphicFramePr>
          <p:nvPr>
            <p:ph idx="1"/>
            <p:extLst>
              <p:ext uri="{D42A27DB-BD31-4B8C-83A1-F6EECF244321}">
                <p14:modId xmlns:p14="http://schemas.microsoft.com/office/powerpoint/2010/main" val="211806959"/>
              </p:ext>
            </p:extLst>
          </p:nvPr>
        </p:nvGraphicFramePr>
        <p:xfrm>
          <a:off x="457200" y="879475"/>
          <a:ext cx="8229600" cy="294132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827345835"/>
                    </a:ext>
                  </a:extLst>
                </a:gridCol>
                <a:gridCol w="2438400">
                  <a:extLst>
                    <a:ext uri="{9D8B030D-6E8A-4147-A177-3AD203B41FA5}">
                      <a16:colId xmlns:a16="http://schemas.microsoft.com/office/drawing/2014/main" val="2649501841"/>
                    </a:ext>
                  </a:extLst>
                </a:gridCol>
                <a:gridCol w="2743200">
                  <a:extLst>
                    <a:ext uri="{9D8B030D-6E8A-4147-A177-3AD203B41FA5}">
                      <a16:colId xmlns:a16="http://schemas.microsoft.com/office/drawing/2014/main" val="3980620520"/>
                    </a:ext>
                  </a:extLst>
                </a:gridCol>
              </a:tblGrid>
              <a:tr h="370840">
                <a:tc>
                  <a:txBody>
                    <a:bodyPr/>
                    <a:lstStyle/>
                    <a:p>
                      <a:endParaRPr lang="en-US" b="1" dirty="0"/>
                    </a:p>
                  </a:txBody>
                  <a:tcPr/>
                </a:tc>
                <a:tc>
                  <a:txBody>
                    <a:bodyPr/>
                    <a:lstStyle/>
                    <a:p>
                      <a:pPr algn="ctr"/>
                      <a:r>
                        <a:rPr lang="en-US" b="1" dirty="0"/>
                        <a:t>Crystal</a:t>
                      </a:r>
                    </a:p>
                  </a:txBody>
                  <a:tcPr/>
                </a:tc>
                <a:tc>
                  <a:txBody>
                    <a:bodyPr/>
                    <a:lstStyle/>
                    <a:p>
                      <a:pPr algn="ctr"/>
                      <a:r>
                        <a:rPr lang="en-US" b="1" dirty="0"/>
                        <a:t>QM/QM2</a:t>
                      </a:r>
                    </a:p>
                  </a:txBody>
                  <a:tcPr/>
                </a:tc>
                <a:extLst>
                  <a:ext uri="{0D108BD9-81ED-4DB2-BD59-A6C34878D82A}">
                    <a16:rowId xmlns:a16="http://schemas.microsoft.com/office/drawing/2014/main" val="31533533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Mo-NH</a:t>
                      </a:r>
                      <a:r>
                        <a:rPr lang="en-US" b="1" baseline="-25000" dirty="0"/>
                        <a:t>3</a:t>
                      </a:r>
                      <a:r>
                        <a:rPr lang="en-US" b="1" baseline="0" dirty="0"/>
                        <a:t> / Å</a:t>
                      </a:r>
                      <a:endParaRPr lang="en-US" b="1" baseline="-25000" dirty="0"/>
                    </a:p>
                  </a:txBody>
                  <a:tcPr/>
                </a:tc>
                <a:tc>
                  <a:txBody>
                    <a:bodyPr/>
                    <a:lstStyle/>
                    <a:p>
                      <a:pPr algn="ctr"/>
                      <a:r>
                        <a:rPr lang="en-US" dirty="0"/>
                        <a:t>2.169</a:t>
                      </a:r>
                    </a:p>
                  </a:txBody>
                  <a:tcPr/>
                </a:tc>
                <a:tc>
                  <a:txBody>
                    <a:bodyPr/>
                    <a:lstStyle/>
                    <a:p>
                      <a:pPr algn="ctr"/>
                      <a:endParaRPr lang="en-US" dirty="0"/>
                    </a:p>
                  </a:txBody>
                  <a:tcPr/>
                </a:tc>
                <a:extLst>
                  <a:ext uri="{0D108BD9-81ED-4DB2-BD59-A6C34878D82A}">
                    <a16:rowId xmlns:a16="http://schemas.microsoft.com/office/drawing/2014/main" val="345629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a:t>
                      </a:r>
                      <a:r>
                        <a:rPr lang="en-US" b="1" dirty="0" err="1"/>
                        <a:t>N</a:t>
                      </a:r>
                      <a:r>
                        <a:rPr lang="en-US" b="1" baseline="-25000" dirty="0" err="1"/>
                        <a:t>amide</a:t>
                      </a:r>
                      <a:r>
                        <a:rPr lang="en-US" b="1" baseline="0" dirty="0"/>
                        <a:t> / Å</a:t>
                      </a:r>
                      <a:endParaRPr lang="en-US" b="1" baseline="-25000" dirty="0"/>
                    </a:p>
                  </a:txBody>
                  <a:tcPr/>
                </a:tc>
                <a:tc>
                  <a:txBody>
                    <a:bodyPr/>
                    <a:lstStyle/>
                    <a:p>
                      <a:pPr algn="ctr"/>
                      <a:r>
                        <a:rPr lang="en-US" dirty="0"/>
                        <a:t>1.998</a:t>
                      </a:r>
                    </a:p>
                    <a:p>
                      <a:pPr algn="ctr"/>
                      <a:r>
                        <a:rPr lang="en-US" dirty="0"/>
                        <a:t>2.002</a:t>
                      </a:r>
                    </a:p>
                    <a:p>
                      <a:pPr algn="ctr"/>
                      <a:r>
                        <a:rPr lang="en-US" dirty="0"/>
                        <a:t>2.011</a:t>
                      </a:r>
                    </a:p>
                  </a:txBody>
                  <a:tcPr/>
                </a:tc>
                <a:tc>
                  <a:txBody>
                    <a:bodyPr/>
                    <a:lstStyle/>
                    <a:p>
                      <a:pPr algn="ctr"/>
                      <a:endParaRPr lang="en-US" dirty="0"/>
                    </a:p>
                  </a:txBody>
                  <a:tcPr/>
                </a:tc>
                <a:extLst>
                  <a:ext uri="{0D108BD9-81ED-4DB2-BD59-A6C34878D82A}">
                    <a16:rowId xmlns:a16="http://schemas.microsoft.com/office/drawing/2014/main" val="857768354"/>
                  </a:ext>
                </a:extLst>
              </a:tr>
              <a:tr h="370840">
                <a:tc>
                  <a:txBody>
                    <a:bodyPr/>
                    <a:lstStyle/>
                    <a:p>
                      <a:r>
                        <a:rPr lang="en-US" b="1" dirty="0"/>
                        <a:t>Mo-</a:t>
                      </a:r>
                      <a:r>
                        <a:rPr lang="en-US" b="1" dirty="0" err="1"/>
                        <a:t>N</a:t>
                      </a:r>
                      <a:r>
                        <a:rPr lang="en-US" b="1" baseline="-25000" dirty="0" err="1"/>
                        <a:t>amine</a:t>
                      </a:r>
                      <a:r>
                        <a:rPr lang="en-US" b="1" baseline="0" dirty="0"/>
                        <a:t> / Å</a:t>
                      </a:r>
                      <a:endParaRPr lang="en-US" b="1" baseline="-25000" dirty="0"/>
                    </a:p>
                  </a:txBody>
                  <a:tcPr/>
                </a:tc>
                <a:tc>
                  <a:txBody>
                    <a:bodyPr/>
                    <a:lstStyle/>
                    <a:p>
                      <a:pPr algn="ctr"/>
                      <a:r>
                        <a:rPr lang="en-US" dirty="0"/>
                        <a:t>2.206</a:t>
                      </a:r>
                    </a:p>
                  </a:txBody>
                  <a:tcPr/>
                </a:tc>
                <a:tc>
                  <a:txBody>
                    <a:bodyPr/>
                    <a:lstStyle/>
                    <a:p>
                      <a:pPr algn="ctr"/>
                      <a:endParaRPr lang="en-US" dirty="0"/>
                    </a:p>
                  </a:txBody>
                  <a:tcPr/>
                </a:tc>
                <a:extLst>
                  <a:ext uri="{0D108BD9-81ED-4DB2-BD59-A6C34878D82A}">
                    <a16:rowId xmlns:a16="http://schemas.microsoft.com/office/drawing/2014/main" val="2089216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N</a:t>
                      </a:r>
                      <a:r>
                        <a:rPr lang="en-US" b="1" baseline="-25000" dirty="0" err="1"/>
                        <a:t>amide</a:t>
                      </a:r>
                      <a:r>
                        <a:rPr lang="en-US" b="1" dirty="0"/>
                        <a:t>-Mo-</a:t>
                      </a:r>
                      <a:r>
                        <a:rPr lang="en-US" b="1" dirty="0" err="1"/>
                        <a:t>N</a:t>
                      </a:r>
                      <a:r>
                        <a:rPr lang="en-US" b="1" baseline="-25000" dirty="0" err="1"/>
                        <a:t>amide</a:t>
                      </a:r>
                      <a:r>
                        <a:rPr lang="en-US" b="1" baseline="0" dirty="0"/>
                        <a:t> / º</a:t>
                      </a:r>
                    </a:p>
                  </a:txBody>
                  <a:tcPr/>
                </a:tc>
                <a:tc>
                  <a:txBody>
                    <a:bodyPr/>
                    <a:lstStyle/>
                    <a:p>
                      <a:pPr algn="ctr"/>
                      <a:r>
                        <a:rPr lang="en-US" dirty="0"/>
                        <a:t>116.82</a:t>
                      </a:r>
                    </a:p>
                    <a:p>
                      <a:pPr algn="ctr"/>
                      <a:r>
                        <a:rPr lang="en-US" dirty="0"/>
                        <a:t>117.46</a:t>
                      </a:r>
                    </a:p>
                    <a:p>
                      <a:pPr algn="ctr"/>
                      <a:r>
                        <a:rPr lang="en-US" dirty="0"/>
                        <a:t>117.71</a:t>
                      </a:r>
                    </a:p>
                  </a:txBody>
                  <a:tcPr/>
                </a:tc>
                <a:tc>
                  <a:txBody>
                    <a:bodyPr/>
                    <a:lstStyle/>
                    <a:p>
                      <a:pPr algn="ctr"/>
                      <a:endParaRPr lang="en-US" dirty="0"/>
                    </a:p>
                  </a:txBody>
                  <a:tcPr/>
                </a:tc>
                <a:extLst>
                  <a:ext uri="{0D108BD9-81ED-4DB2-BD59-A6C34878D82A}">
                    <a16:rowId xmlns:a16="http://schemas.microsoft.com/office/drawing/2014/main" val="2081781876"/>
                  </a:ext>
                </a:extLst>
              </a:tr>
            </a:tbl>
          </a:graphicData>
        </a:graphic>
      </p:graphicFrame>
      <p:sp>
        <p:nvSpPr>
          <p:cNvPr id="4" name="投影片編號版面配置區 3">
            <a:extLst>
              <a:ext uri="{FF2B5EF4-FFF2-40B4-BE49-F238E27FC236}">
                <a16:creationId xmlns:a16="http://schemas.microsoft.com/office/drawing/2014/main" id="{B5BFB91D-318C-4CFA-A405-8E1FFC1B148A}"/>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Tree>
    <p:extLst>
      <p:ext uri="{BB962C8B-B14F-4D97-AF65-F5344CB8AC3E}">
        <p14:creationId xmlns:p14="http://schemas.microsoft.com/office/powerpoint/2010/main" val="3720716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D6BA5D-4974-4449-95C3-3AF8D1EE8AC8}"/>
              </a:ext>
            </a:extLst>
          </p:cNvPr>
          <p:cNvSpPr>
            <a:spLocks noGrp="1"/>
          </p:cNvSpPr>
          <p:nvPr>
            <p:ph type="title"/>
          </p:nvPr>
        </p:nvSpPr>
        <p:spPr/>
        <p:txBody>
          <a:bodyPr/>
          <a:lstStyle/>
          <a:p>
            <a:r>
              <a:rPr lang="en-US" dirty="0"/>
              <a:t>Interactive</a:t>
            </a:r>
          </a:p>
        </p:txBody>
      </p:sp>
      <p:graphicFrame>
        <p:nvGraphicFramePr>
          <p:cNvPr id="5" name="表格 5">
            <a:extLst>
              <a:ext uri="{FF2B5EF4-FFF2-40B4-BE49-F238E27FC236}">
                <a16:creationId xmlns:a16="http://schemas.microsoft.com/office/drawing/2014/main" id="{67BC1974-845A-4A29-BB7F-2B5033911370}"/>
              </a:ext>
            </a:extLst>
          </p:cNvPr>
          <p:cNvGraphicFramePr>
            <a:graphicFrameLocks noGrp="1"/>
          </p:cNvGraphicFramePr>
          <p:nvPr>
            <p:ph idx="1"/>
            <p:extLst>
              <p:ext uri="{D42A27DB-BD31-4B8C-83A1-F6EECF244321}">
                <p14:modId xmlns:p14="http://schemas.microsoft.com/office/powerpoint/2010/main" val="4224134638"/>
              </p:ext>
            </p:extLst>
          </p:nvPr>
        </p:nvGraphicFramePr>
        <p:xfrm>
          <a:off x="457200" y="879475"/>
          <a:ext cx="8229600" cy="294132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827345835"/>
                    </a:ext>
                  </a:extLst>
                </a:gridCol>
                <a:gridCol w="2438400">
                  <a:extLst>
                    <a:ext uri="{9D8B030D-6E8A-4147-A177-3AD203B41FA5}">
                      <a16:colId xmlns:a16="http://schemas.microsoft.com/office/drawing/2014/main" val="2649501841"/>
                    </a:ext>
                  </a:extLst>
                </a:gridCol>
                <a:gridCol w="2743200">
                  <a:extLst>
                    <a:ext uri="{9D8B030D-6E8A-4147-A177-3AD203B41FA5}">
                      <a16:colId xmlns:a16="http://schemas.microsoft.com/office/drawing/2014/main" val="3980620520"/>
                    </a:ext>
                  </a:extLst>
                </a:gridCol>
              </a:tblGrid>
              <a:tr h="370840">
                <a:tc>
                  <a:txBody>
                    <a:bodyPr/>
                    <a:lstStyle/>
                    <a:p>
                      <a:endParaRPr lang="en-US" b="1" dirty="0"/>
                    </a:p>
                  </a:txBody>
                  <a:tcPr/>
                </a:tc>
                <a:tc>
                  <a:txBody>
                    <a:bodyPr/>
                    <a:lstStyle/>
                    <a:p>
                      <a:pPr algn="ctr"/>
                      <a:r>
                        <a:rPr lang="en-US" b="1" dirty="0"/>
                        <a:t>Crystal</a:t>
                      </a:r>
                    </a:p>
                  </a:txBody>
                  <a:tcPr/>
                </a:tc>
                <a:tc>
                  <a:txBody>
                    <a:bodyPr/>
                    <a:lstStyle/>
                    <a:p>
                      <a:pPr algn="ctr"/>
                      <a:r>
                        <a:rPr lang="en-US" b="1" dirty="0"/>
                        <a:t>QM/QM2</a:t>
                      </a:r>
                    </a:p>
                  </a:txBody>
                  <a:tcPr/>
                </a:tc>
                <a:extLst>
                  <a:ext uri="{0D108BD9-81ED-4DB2-BD59-A6C34878D82A}">
                    <a16:rowId xmlns:a16="http://schemas.microsoft.com/office/drawing/2014/main" val="31533533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Mo-NH</a:t>
                      </a:r>
                      <a:r>
                        <a:rPr lang="en-US" b="1" baseline="-25000" dirty="0"/>
                        <a:t>3</a:t>
                      </a:r>
                      <a:r>
                        <a:rPr lang="en-US" b="1" baseline="0" dirty="0"/>
                        <a:t> / Å</a:t>
                      </a:r>
                      <a:endParaRPr lang="en-US" b="1" baseline="-25000" dirty="0"/>
                    </a:p>
                  </a:txBody>
                  <a:tcPr/>
                </a:tc>
                <a:tc>
                  <a:txBody>
                    <a:bodyPr/>
                    <a:lstStyle/>
                    <a:p>
                      <a:pPr algn="ctr"/>
                      <a:r>
                        <a:rPr lang="en-US" dirty="0"/>
                        <a:t>2.169</a:t>
                      </a:r>
                    </a:p>
                  </a:txBody>
                  <a:tcPr/>
                </a:tc>
                <a:tc>
                  <a:txBody>
                    <a:bodyPr/>
                    <a:lstStyle/>
                    <a:p>
                      <a:pPr algn="ctr"/>
                      <a:r>
                        <a:rPr lang="en-US" dirty="0"/>
                        <a:t>2.293</a:t>
                      </a:r>
                    </a:p>
                  </a:txBody>
                  <a:tcPr/>
                </a:tc>
                <a:extLst>
                  <a:ext uri="{0D108BD9-81ED-4DB2-BD59-A6C34878D82A}">
                    <a16:rowId xmlns:a16="http://schemas.microsoft.com/office/drawing/2014/main" val="345629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a:t>
                      </a:r>
                      <a:r>
                        <a:rPr lang="en-US" b="1" dirty="0" err="1"/>
                        <a:t>N</a:t>
                      </a:r>
                      <a:r>
                        <a:rPr lang="en-US" b="1" baseline="-25000" dirty="0" err="1"/>
                        <a:t>amide</a:t>
                      </a:r>
                      <a:r>
                        <a:rPr lang="en-US" b="1" baseline="0" dirty="0"/>
                        <a:t> / Å</a:t>
                      </a:r>
                      <a:endParaRPr lang="en-US" b="1" baseline="-25000" dirty="0"/>
                    </a:p>
                  </a:txBody>
                  <a:tcPr/>
                </a:tc>
                <a:tc>
                  <a:txBody>
                    <a:bodyPr/>
                    <a:lstStyle/>
                    <a:p>
                      <a:pPr algn="ctr"/>
                      <a:r>
                        <a:rPr lang="en-US" dirty="0"/>
                        <a:t>1.998</a:t>
                      </a:r>
                    </a:p>
                    <a:p>
                      <a:pPr algn="ctr"/>
                      <a:r>
                        <a:rPr lang="en-US" dirty="0"/>
                        <a:t>2.002</a:t>
                      </a:r>
                    </a:p>
                    <a:p>
                      <a:pPr algn="ctr"/>
                      <a:r>
                        <a:rPr lang="en-US" dirty="0"/>
                        <a:t>2.011</a:t>
                      </a:r>
                    </a:p>
                  </a:txBody>
                  <a:tcPr/>
                </a:tc>
                <a:tc>
                  <a:txBody>
                    <a:bodyPr/>
                    <a:lstStyle/>
                    <a:p>
                      <a:pPr algn="ctr"/>
                      <a:r>
                        <a:rPr lang="en-US" dirty="0"/>
                        <a:t>1.981</a:t>
                      </a:r>
                    </a:p>
                    <a:p>
                      <a:pPr algn="ctr"/>
                      <a:r>
                        <a:rPr lang="en-US" dirty="0"/>
                        <a:t>2.005</a:t>
                      </a:r>
                    </a:p>
                    <a:p>
                      <a:pPr algn="ctr"/>
                      <a:r>
                        <a:rPr lang="en-US" dirty="0"/>
                        <a:t>2.009</a:t>
                      </a:r>
                    </a:p>
                  </a:txBody>
                  <a:tcPr/>
                </a:tc>
                <a:extLst>
                  <a:ext uri="{0D108BD9-81ED-4DB2-BD59-A6C34878D82A}">
                    <a16:rowId xmlns:a16="http://schemas.microsoft.com/office/drawing/2014/main" val="857768354"/>
                  </a:ext>
                </a:extLst>
              </a:tr>
              <a:tr h="370840">
                <a:tc>
                  <a:txBody>
                    <a:bodyPr/>
                    <a:lstStyle/>
                    <a:p>
                      <a:r>
                        <a:rPr lang="en-US" b="1" dirty="0"/>
                        <a:t>Mo-</a:t>
                      </a:r>
                      <a:r>
                        <a:rPr lang="en-US" b="1" dirty="0" err="1"/>
                        <a:t>N</a:t>
                      </a:r>
                      <a:r>
                        <a:rPr lang="en-US" b="1" baseline="-25000" dirty="0" err="1"/>
                        <a:t>amine</a:t>
                      </a:r>
                      <a:r>
                        <a:rPr lang="en-US" b="1" baseline="0" dirty="0"/>
                        <a:t> / Å</a:t>
                      </a:r>
                      <a:endParaRPr lang="en-US" b="1" baseline="-25000" dirty="0"/>
                    </a:p>
                  </a:txBody>
                  <a:tcPr/>
                </a:tc>
                <a:tc>
                  <a:txBody>
                    <a:bodyPr/>
                    <a:lstStyle/>
                    <a:p>
                      <a:pPr algn="ctr"/>
                      <a:r>
                        <a:rPr lang="en-US" dirty="0"/>
                        <a:t>2.206</a:t>
                      </a:r>
                    </a:p>
                  </a:txBody>
                  <a:tcPr/>
                </a:tc>
                <a:tc>
                  <a:txBody>
                    <a:bodyPr/>
                    <a:lstStyle/>
                    <a:p>
                      <a:pPr algn="ctr"/>
                      <a:r>
                        <a:rPr lang="en-US" dirty="0"/>
                        <a:t>2.127</a:t>
                      </a:r>
                    </a:p>
                  </a:txBody>
                  <a:tcPr/>
                </a:tc>
                <a:extLst>
                  <a:ext uri="{0D108BD9-81ED-4DB2-BD59-A6C34878D82A}">
                    <a16:rowId xmlns:a16="http://schemas.microsoft.com/office/drawing/2014/main" val="2089216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N</a:t>
                      </a:r>
                      <a:r>
                        <a:rPr lang="en-US" b="1" baseline="-25000" dirty="0" err="1"/>
                        <a:t>amide</a:t>
                      </a:r>
                      <a:r>
                        <a:rPr lang="en-US" b="1" dirty="0"/>
                        <a:t>-Mo-</a:t>
                      </a:r>
                      <a:r>
                        <a:rPr lang="en-US" b="1" dirty="0" err="1"/>
                        <a:t>N</a:t>
                      </a:r>
                      <a:r>
                        <a:rPr lang="en-US" b="1" baseline="-25000" dirty="0" err="1"/>
                        <a:t>amide</a:t>
                      </a:r>
                      <a:r>
                        <a:rPr lang="en-US" b="1" baseline="0" dirty="0"/>
                        <a:t> / º</a:t>
                      </a:r>
                    </a:p>
                  </a:txBody>
                  <a:tcPr/>
                </a:tc>
                <a:tc>
                  <a:txBody>
                    <a:bodyPr/>
                    <a:lstStyle/>
                    <a:p>
                      <a:pPr algn="ctr"/>
                      <a:r>
                        <a:rPr lang="en-US" dirty="0"/>
                        <a:t>116.82</a:t>
                      </a:r>
                    </a:p>
                    <a:p>
                      <a:pPr algn="ctr"/>
                      <a:r>
                        <a:rPr lang="en-US" dirty="0"/>
                        <a:t>117.46</a:t>
                      </a:r>
                    </a:p>
                    <a:p>
                      <a:pPr algn="ctr"/>
                      <a:r>
                        <a:rPr lang="en-US" dirty="0"/>
                        <a:t>117.71</a:t>
                      </a:r>
                    </a:p>
                  </a:txBody>
                  <a:tcPr/>
                </a:tc>
                <a:tc>
                  <a:txBody>
                    <a:bodyPr/>
                    <a:lstStyle/>
                    <a:p>
                      <a:pPr algn="ctr"/>
                      <a:r>
                        <a:rPr lang="en-US" dirty="0"/>
                        <a:t>116.00</a:t>
                      </a:r>
                    </a:p>
                    <a:p>
                      <a:pPr algn="ctr"/>
                      <a:r>
                        <a:rPr lang="en-US" dirty="0"/>
                        <a:t>116.58</a:t>
                      </a:r>
                    </a:p>
                    <a:p>
                      <a:pPr algn="ctr"/>
                      <a:r>
                        <a:rPr lang="en-US" dirty="0"/>
                        <a:t>121.60</a:t>
                      </a:r>
                    </a:p>
                  </a:txBody>
                  <a:tcPr/>
                </a:tc>
                <a:extLst>
                  <a:ext uri="{0D108BD9-81ED-4DB2-BD59-A6C34878D82A}">
                    <a16:rowId xmlns:a16="http://schemas.microsoft.com/office/drawing/2014/main" val="2081781876"/>
                  </a:ext>
                </a:extLst>
              </a:tr>
            </a:tbl>
          </a:graphicData>
        </a:graphic>
      </p:graphicFrame>
      <p:sp>
        <p:nvSpPr>
          <p:cNvPr id="4" name="投影片編號版面配置區 3">
            <a:extLst>
              <a:ext uri="{FF2B5EF4-FFF2-40B4-BE49-F238E27FC236}">
                <a16:creationId xmlns:a16="http://schemas.microsoft.com/office/drawing/2014/main" id="{B5BFB91D-318C-4CFA-A405-8E1FFC1B148A}"/>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Tree>
    <p:extLst>
      <p:ext uri="{BB962C8B-B14F-4D97-AF65-F5344CB8AC3E}">
        <p14:creationId xmlns:p14="http://schemas.microsoft.com/office/powerpoint/2010/main" val="264871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591A-8408-CEF5-911B-19C9F909B48F}"/>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0B1ACB75-1F40-EA4E-FCCB-4338A4E0D45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D5F64FA-54EC-DB21-2973-780CAE5BB73D}"/>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5" name="Picture 4">
            <a:extLst>
              <a:ext uri="{FF2B5EF4-FFF2-40B4-BE49-F238E27FC236}">
                <a16:creationId xmlns:a16="http://schemas.microsoft.com/office/drawing/2014/main" id="{647C8807-C627-895F-915C-ADF69D8D2C0D}"/>
              </a:ext>
            </a:extLst>
          </p:cNvPr>
          <p:cNvPicPr>
            <a:picLocks noChangeAspect="1"/>
          </p:cNvPicPr>
          <p:nvPr/>
        </p:nvPicPr>
        <p:blipFill>
          <a:blip r:embed="rId2"/>
          <a:stretch>
            <a:fillRect/>
          </a:stretch>
        </p:blipFill>
        <p:spPr>
          <a:xfrm>
            <a:off x="685800" y="1393269"/>
            <a:ext cx="7772400" cy="4382009"/>
          </a:xfrm>
          <a:prstGeom prst="rect">
            <a:avLst/>
          </a:prstGeom>
        </p:spPr>
      </p:pic>
    </p:spTree>
    <p:extLst>
      <p:ext uri="{BB962C8B-B14F-4D97-AF65-F5344CB8AC3E}">
        <p14:creationId xmlns:p14="http://schemas.microsoft.com/office/powerpoint/2010/main" val="417547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dirty="0"/>
              <a:t>Multiscale simulation</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
        <p:nvSpPr>
          <p:cNvPr id="3" name="矩形 2">
            <a:extLst>
              <a:ext uri="{FF2B5EF4-FFF2-40B4-BE49-F238E27FC236}">
                <a16:creationId xmlns:a16="http://schemas.microsoft.com/office/drawing/2014/main" id="{590A392B-B08E-461E-9D22-DEBA81FDB37F}"/>
              </a:ext>
            </a:extLst>
          </p:cNvPr>
          <p:cNvSpPr/>
          <p:nvPr/>
        </p:nvSpPr>
        <p:spPr>
          <a:xfrm>
            <a:off x="3214688" y="1450109"/>
            <a:ext cx="1320800" cy="258618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1161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Molecular Mechanics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200329"/>
          </a:xfrm>
          <a:prstGeom prst="rect">
            <a:avLst/>
          </a:prstGeom>
          <a:noFill/>
        </p:spPr>
        <p:txBody>
          <a:bodyPr wrap="square" rtlCol="0">
            <a:spAutoFit/>
          </a:bodyPr>
          <a:lstStyle/>
          <a:p>
            <a:pPr algn="just"/>
            <a:r>
              <a:rPr lang="en-US" sz="2400" dirty="0"/>
              <a:t>Atoms in molecules are treated as charged balls on springs and the interactions are calculated by parameterized force constants and bonds, angles, and dihedral angles.</a:t>
            </a:r>
          </a:p>
        </p:txBody>
      </p:sp>
      <p:sp>
        <p:nvSpPr>
          <p:cNvPr id="13" name="TextBox 12">
            <a:extLst>
              <a:ext uri="{FF2B5EF4-FFF2-40B4-BE49-F238E27FC236}">
                <a16:creationId xmlns:a16="http://schemas.microsoft.com/office/drawing/2014/main" id="{934A2A39-E34E-49B1-8C66-8E8231EA0D8F}"/>
              </a:ext>
            </a:extLst>
          </p:cNvPr>
          <p:cNvSpPr txBox="1"/>
          <p:nvPr/>
        </p:nvSpPr>
        <p:spPr>
          <a:xfrm>
            <a:off x="390545" y="5355069"/>
            <a:ext cx="8296256" cy="1569660"/>
          </a:xfrm>
          <a:prstGeom prst="rect">
            <a:avLst/>
          </a:prstGeom>
          <a:noFill/>
        </p:spPr>
        <p:txBody>
          <a:bodyPr wrap="square" rtlCol="0">
            <a:spAutoFit/>
          </a:bodyPr>
          <a:lstStyle/>
          <a:p>
            <a:pPr marL="0" indent="0">
              <a:buFont typeface="Wingdings" pitchFamily="2" charset="2"/>
              <a:buNone/>
            </a:pPr>
            <a:r>
              <a:rPr lang="en-US" sz="2400" dirty="0"/>
              <a:t>Electrons are treated implicitly – no handling of polarization or electron transfer. This renders this method usually inappropriate to handle bond breaking/forming, excited states, electron transfer, etc.</a:t>
            </a:r>
          </a:p>
        </p:txBody>
      </p:sp>
      <p:pic>
        <p:nvPicPr>
          <p:cNvPr id="16" name="圖片 15">
            <a:extLst>
              <a:ext uri="{FF2B5EF4-FFF2-40B4-BE49-F238E27FC236}">
                <a16:creationId xmlns:a16="http://schemas.microsoft.com/office/drawing/2014/main" id="{0E4A6DE4-E279-437D-8DD1-24F98A9C7C55}"/>
              </a:ext>
            </a:extLst>
          </p:cNvPr>
          <p:cNvPicPr>
            <a:picLocks noChangeAspect="1"/>
          </p:cNvPicPr>
          <p:nvPr/>
        </p:nvPicPr>
        <p:blipFill>
          <a:blip r:embed="rId2"/>
          <a:stretch>
            <a:fillRect/>
          </a:stretch>
        </p:blipFill>
        <p:spPr>
          <a:xfrm>
            <a:off x="488518" y="1992502"/>
            <a:ext cx="5610225" cy="1628775"/>
          </a:xfrm>
          <a:prstGeom prst="rect">
            <a:avLst/>
          </a:prstGeom>
        </p:spPr>
      </p:pic>
      <p:pic>
        <p:nvPicPr>
          <p:cNvPr id="5" name="圖片 4">
            <a:extLst>
              <a:ext uri="{FF2B5EF4-FFF2-40B4-BE49-F238E27FC236}">
                <a16:creationId xmlns:a16="http://schemas.microsoft.com/office/drawing/2014/main" id="{51B5F295-97BB-428A-8CDF-6D293DFE9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18" y="3621277"/>
            <a:ext cx="7630590" cy="1733792"/>
          </a:xfrm>
          <a:prstGeom prst="rect">
            <a:avLst/>
          </a:prstGeom>
        </p:spPr>
      </p:pic>
    </p:spTree>
    <p:extLst>
      <p:ext uri="{BB962C8B-B14F-4D97-AF65-F5344CB8AC3E}">
        <p14:creationId xmlns:p14="http://schemas.microsoft.com/office/powerpoint/2010/main" val="225638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56FA-7D5E-C146-DE75-9C26681F710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0A18A876-6BAF-DBB7-5EA0-5789F8E550BE}"/>
              </a:ext>
            </a:extLst>
          </p:cNvPr>
          <p:cNvSpPr>
            <a:spLocks noGrp="1"/>
          </p:cNvSpPr>
          <p:nvPr>
            <p:ph idx="1"/>
          </p:nvPr>
        </p:nvSpPr>
        <p:spPr/>
        <p:txBody>
          <a:bodyPr/>
          <a:lstStyle/>
          <a:p>
            <a:pPr marL="0" indent="0">
              <a:buNone/>
            </a:pPr>
            <a:r>
              <a:rPr lang="en-US" dirty="0"/>
              <a:t>Login to ${USER}@ln01.twnia2.twcc.aii</a:t>
            </a:r>
          </a:p>
        </p:txBody>
      </p:sp>
      <p:sp>
        <p:nvSpPr>
          <p:cNvPr id="4" name="Slide Number Placeholder 3">
            <a:extLst>
              <a:ext uri="{FF2B5EF4-FFF2-40B4-BE49-F238E27FC236}">
                <a16:creationId xmlns:a16="http://schemas.microsoft.com/office/drawing/2014/main" id="{B1945397-B79C-9F5B-2F9B-5C4C65E096ED}"/>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Tree>
    <p:extLst>
      <p:ext uri="{BB962C8B-B14F-4D97-AF65-F5344CB8AC3E}">
        <p14:creationId xmlns:p14="http://schemas.microsoft.com/office/powerpoint/2010/main" val="406428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FF2B65-95ED-4CE7-82FB-33D6DBA494E1}"/>
              </a:ext>
            </a:extLst>
          </p:cNvPr>
          <p:cNvSpPr>
            <a:spLocks noGrp="1"/>
          </p:cNvSpPr>
          <p:nvPr>
            <p:ph type="title"/>
          </p:nvPr>
        </p:nvSpPr>
        <p:spPr/>
        <p:txBody>
          <a:bodyPr/>
          <a:lstStyle/>
          <a:p>
            <a:r>
              <a:rPr lang="en-US" dirty="0"/>
              <a:t>Truncation</a:t>
            </a:r>
          </a:p>
        </p:txBody>
      </p:sp>
      <p:sp>
        <p:nvSpPr>
          <p:cNvPr id="4" name="投影片編號版面配置區 3">
            <a:extLst>
              <a:ext uri="{FF2B5EF4-FFF2-40B4-BE49-F238E27FC236}">
                <a16:creationId xmlns:a16="http://schemas.microsoft.com/office/drawing/2014/main" id="{830917EC-1401-4B7A-BE76-B594185E8D05}"/>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5" name="圖片 4">
            <a:extLst>
              <a:ext uri="{FF2B5EF4-FFF2-40B4-BE49-F238E27FC236}">
                <a16:creationId xmlns:a16="http://schemas.microsoft.com/office/drawing/2014/main" id="{B719B244-6486-4E9D-A6E0-8C89B6DECEFC}"/>
              </a:ext>
            </a:extLst>
          </p:cNvPr>
          <p:cNvPicPr>
            <a:picLocks noChangeAspect="1"/>
          </p:cNvPicPr>
          <p:nvPr/>
        </p:nvPicPr>
        <p:blipFill rotWithShape="1">
          <a:blip r:embed="rId2"/>
          <a:srcRect t="21012" b="15425"/>
          <a:stretch/>
        </p:blipFill>
        <p:spPr>
          <a:xfrm>
            <a:off x="1274524" y="969107"/>
            <a:ext cx="3987938" cy="2531331"/>
          </a:xfrm>
          <a:prstGeom prst="rect">
            <a:avLst/>
          </a:prstGeom>
        </p:spPr>
      </p:pic>
      <p:pic>
        <p:nvPicPr>
          <p:cNvPr id="6" name="圖片 5">
            <a:extLst>
              <a:ext uri="{FF2B5EF4-FFF2-40B4-BE49-F238E27FC236}">
                <a16:creationId xmlns:a16="http://schemas.microsoft.com/office/drawing/2014/main" id="{B7FBEAA2-04B9-42B3-9F8E-4EE3D30B221D}"/>
              </a:ext>
            </a:extLst>
          </p:cNvPr>
          <p:cNvPicPr>
            <a:picLocks noChangeAspect="1"/>
          </p:cNvPicPr>
          <p:nvPr/>
        </p:nvPicPr>
        <p:blipFill rotWithShape="1">
          <a:blip r:embed="rId3"/>
          <a:srcRect l="28616" t="34642" r="41930" b="31418"/>
          <a:stretch/>
        </p:blipFill>
        <p:spPr>
          <a:xfrm>
            <a:off x="6287263" y="1581141"/>
            <a:ext cx="1136073" cy="1307262"/>
          </a:xfrm>
          <a:prstGeom prst="rect">
            <a:avLst/>
          </a:prstGeom>
        </p:spPr>
      </p:pic>
      <p:sp>
        <p:nvSpPr>
          <p:cNvPr id="7" name="箭號: 向右 6">
            <a:extLst>
              <a:ext uri="{FF2B5EF4-FFF2-40B4-BE49-F238E27FC236}">
                <a16:creationId xmlns:a16="http://schemas.microsoft.com/office/drawing/2014/main" id="{E760DEE7-7CEF-4BAD-B872-1D51713E7089}"/>
              </a:ext>
            </a:extLst>
          </p:cNvPr>
          <p:cNvSpPr/>
          <p:nvPr/>
        </p:nvSpPr>
        <p:spPr>
          <a:xfrm>
            <a:off x="5636317" y="2002434"/>
            <a:ext cx="277091" cy="47105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圖片 7">
            <a:extLst>
              <a:ext uri="{FF2B5EF4-FFF2-40B4-BE49-F238E27FC236}">
                <a16:creationId xmlns:a16="http://schemas.microsoft.com/office/drawing/2014/main" id="{DC783346-A9BD-4B60-AE97-B8DCC52FD532}"/>
              </a:ext>
            </a:extLst>
          </p:cNvPr>
          <p:cNvPicPr>
            <a:picLocks noChangeAspect="1"/>
          </p:cNvPicPr>
          <p:nvPr/>
        </p:nvPicPr>
        <p:blipFill>
          <a:blip r:embed="rId4"/>
          <a:stretch>
            <a:fillRect/>
          </a:stretch>
        </p:blipFill>
        <p:spPr>
          <a:xfrm>
            <a:off x="4658100" y="4964678"/>
            <a:ext cx="3072384" cy="512064"/>
          </a:xfrm>
          <a:prstGeom prst="rect">
            <a:avLst/>
          </a:prstGeom>
        </p:spPr>
      </p:pic>
      <p:pic>
        <p:nvPicPr>
          <p:cNvPr id="9" name="圖片 8">
            <a:extLst>
              <a:ext uri="{FF2B5EF4-FFF2-40B4-BE49-F238E27FC236}">
                <a16:creationId xmlns:a16="http://schemas.microsoft.com/office/drawing/2014/main" id="{41F21455-A8A3-48E6-BF34-2AC2DC31196A}"/>
              </a:ext>
            </a:extLst>
          </p:cNvPr>
          <p:cNvPicPr>
            <a:picLocks noChangeAspect="1"/>
          </p:cNvPicPr>
          <p:nvPr/>
        </p:nvPicPr>
        <p:blipFill>
          <a:blip r:embed="rId5"/>
          <a:stretch>
            <a:fillRect/>
          </a:stretch>
        </p:blipFill>
        <p:spPr>
          <a:xfrm>
            <a:off x="4658100" y="4067086"/>
            <a:ext cx="3888765" cy="517594"/>
          </a:xfrm>
          <a:prstGeom prst="rect">
            <a:avLst/>
          </a:prstGeom>
        </p:spPr>
      </p:pic>
      <p:pic>
        <p:nvPicPr>
          <p:cNvPr id="10" name="Picture 4" descr="1: Zeeman-splitting for a spin-1 /2 particle with microwave absorption and EPR signal in 1 st derivative.  ">
            <a:extLst>
              <a:ext uri="{FF2B5EF4-FFF2-40B4-BE49-F238E27FC236}">
                <a16:creationId xmlns:a16="http://schemas.microsoft.com/office/drawing/2014/main" id="{5790E7C7-C9BC-4A51-A751-8BA4C66175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3269"/>
          <a:stretch/>
        </p:blipFill>
        <p:spPr bwMode="auto">
          <a:xfrm>
            <a:off x="597135" y="4067086"/>
            <a:ext cx="3888767" cy="20012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1: Zeeman-splitting for a spin-1 /2 particle with microwave absorption and EPR signal in 1 st derivative.  ">
            <a:extLst>
              <a:ext uri="{FF2B5EF4-FFF2-40B4-BE49-F238E27FC236}">
                <a16:creationId xmlns:a16="http://schemas.microsoft.com/office/drawing/2014/main" id="{841B5D35-7154-4542-B8B0-4D1EE6D5B4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9930" t="56731" r="4607" b="35144"/>
          <a:stretch/>
        </p:blipFill>
        <p:spPr bwMode="auto">
          <a:xfrm>
            <a:off x="4054763" y="6131801"/>
            <a:ext cx="212436" cy="28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9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B9E9E6-F5B4-421D-AD26-195B383AF0B6}"/>
              </a:ext>
            </a:extLst>
          </p:cNvPr>
          <p:cNvSpPr>
            <a:spLocks noGrp="1"/>
          </p:cNvSpPr>
          <p:nvPr>
            <p:ph type="title"/>
          </p:nvPr>
        </p:nvSpPr>
        <p:spPr/>
        <p:txBody>
          <a:bodyPr/>
          <a:lstStyle/>
          <a:p>
            <a:r>
              <a:rPr lang="en-US" dirty="0"/>
              <a:t>But can we always do it?</a:t>
            </a:r>
          </a:p>
        </p:txBody>
      </p:sp>
      <p:sp>
        <p:nvSpPr>
          <p:cNvPr id="4" name="投影片編號版面配置區 3">
            <a:extLst>
              <a:ext uri="{FF2B5EF4-FFF2-40B4-BE49-F238E27FC236}">
                <a16:creationId xmlns:a16="http://schemas.microsoft.com/office/drawing/2014/main" id="{7B579221-B60A-41CD-B0A0-C258F0E454F4}"/>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sp>
        <p:nvSpPr>
          <p:cNvPr id="6" name="文字方塊 5">
            <a:extLst>
              <a:ext uri="{FF2B5EF4-FFF2-40B4-BE49-F238E27FC236}">
                <a16:creationId xmlns:a16="http://schemas.microsoft.com/office/drawing/2014/main" id="{5AE6E284-49C7-452D-9F14-91386F42CF69}"/>
              </a:ext>
            </a:extLst>
          </p:cNvPr>
          <p:cNvSpPr txBox="1"/>
          <p:nvPr/>
        </p:nvSpPr>
        <p:spPr>
          <a:xfrm>
            <a:off x="0" y="6519446"/>
            <a:ext cx="4572000" cy="338554"/>
          </a:xfrm>
          <a:prstGeom prst="rect">
            <a:avLst/>
          </a:prstGeom>
          <a:noFill/>
        </p:spPr>
        <p:txBody>
          <a:bodyPr wrap="square">
            <a:spAutoFit/>
          </a:bodyPr>
          <a:lstStyle/>
          <a:p>
            <a:pPr>
              <a:spcBef>
                <a:spcPts val="0"/>
              </a:spcBef>
              <a:spcAft>
                <a:spcPts val="0"/>
              </a:spcAft>
            </a:pPr>
            <a:r>
              <a:rPr lang="en-US" sz="800" dirty="0">
                <a:effectLst/>
              </a:rPr>
              <a:t>Fujisaki, H.; Ishizuka, T.; Kotani, H.; Shiota, Y.; Yoshizawa, K.; Kojima, T. Selective Methane Oxidation by Molecular Iron Catalysts in Aqueous Medium. </a:t>
            </a:r>
            <a:r>
              <a:rPr lang="en-US" sz="800" i="1" dirty="0">
                <a:effectLst/>
              </a:rPr>
              <a:t>Nature</a:t>
            </a:r>
            <a:r>
              <a:rPr lang="en-US" sz="800" dirty="0">
                <a:effectLst/>
              </a:rPr>
              <a:t> </a:t>
            </a:r>
            <a:r>
              <a:rPr lang="en-US" sz="800" b="1" dirty="0">
                <a:effectLst/>
              </a:rPr>
              <a:t>2023</a:t>
            </a:r>
            <a:r>
              <a:rPr lang="en-US" sz="800" dirty="0">
                <a:effectLst/>
              </a:rPr>
              <a:t>, </a:t>
            </a:r>
            <a:r>
              <a:rPr lang="en-US" sz="800" i="1" dirty="0">
                <a:effectLst/>
              </a:rPr>
              <a:t>616</a:t>
            </a:r>
            <a:r>
              <a:rPr lang="en-US" sz="800" dirty="0">
                <a:effectLst/>
              </a:rPr>
              <a:t> (7957), 476–481. </a:t>
            </a:r>
          </a:p>
        </p:txBody>
      </p:sp>
      <p:pic>
        <p:nvPicPr>
          <p:cNvPr id="2050" name="Picture 2" descr="Fig. 1">
            <a:extLst>
              <a:ext uri="{FF2B5EF4-FFF2-40B4-BE49-F238E27FC236}">
                <a16:creationId xmlns:a16="http://schemas.microsoft.com/office/drawing/2014/main" id="{0AC5F3FB-D29C-4701-AB19-A34A3D17DA7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982" r="69816" b="76450"/>
          <a:stretch/>
        </p:blipFill>
        <p:spPr bwMode="auto">
          <a:xfrm>
            <a:off x="866177" y="912131"/>
            <a:ext cx="1389413" cy="16150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 2">
            <a:extLst>
              <a:ext uri="{FF2B5EF4-FFF2-40B4-BE49-F238E27FC236}">
                <a16:creationId xmlns:a16="http://schemas.microsoft.com/office/drawing/2014/main" id="{7B347DDC-36C9-4ECC-8097-A15FF0599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24" y="912131"/>
            <a:ext cx="5903976" cy="51766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 1">
            <a:extLst>
              <a:ext uri="{FF2B5EF4-FFF2-40B4-BE49-F238E27FC236}">
                <a16:creationId xmlns:a16="http://schemas.microsoft.com/office/drawing/2014/main" id="{1B97D72E-88AC-46D5-9618-21CF39942FE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354" r="40939" b="76450"/>
          <a:stretch/>
        </p:blipFill>
        <p:spPr bwMode="auto">
          <a:xfrm>
            <a:off x="620259" y="2691102"/>
            <a:ext cx="1881249" cy="16150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ig. 1">
            <a:extLst>
              <a:ext uri="{FF2B5EF4-FFF2-40B4-BE49-F238E27FC236}">
                <a16:creationId xmlns:a16="http://schemas.microsoft.com/office/drawing/2014/main" id="{39086FBB-0941-4B86-92A1-F44CBE36A14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371" r="5648" b="76450"/>
          <a:stretch/>
        </p:blipFill>
        <p:spPr bwMode="auto">
          <a:xfrm>
            <a:off x="480229" y="4470073"/>
            <a:ext cx="2161309" cy="161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42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B9E9E6-F5B4-421D-AD26-195B383AF0B6}"/>
              </a:ext>
            </a:extLst>
          </p:cNvPr>
          <p:cNvSpPr>
            <a:spLocks noGrp="1"/>
          </p:cNvSpPr>
          <p:nvPr>
            <p:ph type="title"/>
          </p:nvPr>
        </p:nvSpPr>
        <p:spPr/>
        <p:txBody>
          <a:bodyPr/>
          <a:lstStyle/>
          <a:p>
            <a:r>
              <a:rPr lang="en-US" dirty="0"/>
              <a:t>But can we always do it?</a:t>
            </a:r>
          </a:p>
        </p:txBody>
      </p:sp>
      <p:sp>
        <p:nvSpPr>
          <p:cNvPr id="4" name="投影片編號版面配置區 3">
            <a:extLst>
              <a:ext uri="{FF2B5EF4-FFF2-40B4-BE49-F238E27FC236}">
                <a16:creationId xmlns:a16="http://schemas.microsoft.com/office/drawing/2014/main" id="{7B579221-B60A-41CD-B0A0-C258F0E454F4}"/>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sp>
        <p:nvSpPr>
          <p:cNvPr id="6" name="文字方塊 5">
            <a:extLst>
              <a:ext uri="{FF2B5EF4-FFF2-40B4-BE49-F238E27FC236}">
                <a16:creationId xmlns:a16="http://schemas.microsoft.com/office/drawing/2014/main" id="{5AE6E284-49C7-452D-9F14-91386F42CF69}"/>
              </a:ext>
            </a:extLst>
          </p:cNvPr>
          <p:cNvSpPr txBox="1"/>
          <p:nvPr/>
        </p:nvSpPr>
        <p:spPr>
          <a:xfrm>
            <a:off x="0" y="6519446"/>
            <a:ext cx="4572000" cy="338554"/>
          </a:xfrm>
          <a:prstGeom prst="rect">
            <a:avLst/>
          </a:prstGeom>
          <a:noFill/>
        </p:spPr>
        <p:txBody>
          <a:bodyPr wrap="square">
            <a:spAutoFit/>
          </a:bodyPr>
          <a:lstStyle/>
          <a:p>
            <a:pPr>
              <a:spcBef>
                <a:spcPts val="0"/>
              </a:spcBef>
              <a:spcAft>
                <a:spcPts val="0"/>
              </a:spcAft>
            </a:pPr>
            <a:r>
              <a:rPr lang="en-US" sz="800" dirty="0">
                <a:effectLst/>
              </a:rPr>
              <a:t>Fujisaki, H.; Ishizuka, T.; Kotani, H.; Shiota, Y.; Yoshizawa, K.; Kojima, T. Selective Methane Oxidation by Molecular Iron Catalysts in Aqueous Medium. </a:t>
            </a:r>
            <a:r>
              <a:rPr lang="en-US" sz="800" i="1" dirty="0">
                <a:effectLst/>
              </a:rPr>
              <a:t>Nature</a:t>
            </a:r>
            <a:r>
              <a:rPr lang="en-US" sz="800" dirty="0">
                <a:effectLst/>
              </a:rPr>
              <a:t> </a:t>
            </a:r>
            <a:r>
              <a:rPr lang="en-US" sz="800" b="1" dirty="0">
                <a:effectLst/>
              </a:rPr>
              <a:t>2023</a:t>
            </a:r>
            <a:r>
              <a:rPr lang="en-US" sz="800" dirty="0">
                <a:effectLst/>
              </a:rPr>
              <a:t>, </a:t>
            </a:r>
            <a:r>
              <a:rPr lang="en-US" sz="800" i="1" dirty="0">
                <a:effectLst/>
              </a:rPr>
              <a:t>616</a:t>
            </a:r>
            <a:r>
              <a:rPr lang="en-US" sz="800" dirty="0">
                <a:effectLst/>
              </a:rPr>
              <a:t> (7957), 476–481. </a:t>
            </a:r>
          </a:p>
        </p:txBody>
      </p:sp>
      <p:pic>
        <p:nvPicPr>
          <p:cNvPr id="1026" name="Picture 2" descr="Fig. 3">
            <a:extLst>
              <a:ext uri="{FF2B5EF4-FFF2-40B4-BE49-F238E27FC236}">
                <a16:creationId xmlns:a16="http://schemas.microsoft.com/office/drawing/2014/main" id="{5FEEFA3C-9FF0-4DB5-8DB9-AA76EC8EDA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53" y="930069"/>
            <a:ext cx="8330647" cy="4830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826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dirty="0"/>
              <a:t>Multiscale simulation</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
        <p:nvSpPr>
          <p:cNvPr id="3" name="矩形 2">
            <a:extLst>
              <a:ext uri="{FF2B5EF4-FFF2-40B4-BE49-F238E27FC236}">
                <a16:creationId xmlns:a16="http://schemas.microsoft.com/office/drawing/2014/main" id="{590A392B-B08E-461E-9D22-DEBA81FDB37F}"/>
              </a:ext>
            </a:extLst>
          </p:cNvPr>
          <p:cNvSpPr/>
          <p:nvPr/>
        </p:nvSpPr>
        <p:spPr>
          <a:xfrm>
            <a:off x="969818" y="1389888"/>
            <a:ext cx="1016000" cy="171353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0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dirty="0"/>
              <a:t>Multiscale simulation</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
        <p:nvSpPr>
          <p:cNvPr id="3" name="矩形 2">
            <a:extLst>
              <a:ext uri="{FF2B5EF4-FFF2-40B4-BE49-F238E27FC236}">
                <a16:creationId xmlns:a16="http://schemas.microsoft.com/office/drawing/2014/main" id="{590A392B-B08E-461E-9D22-DEBA81FDB37F}"/>
              </a:ext>
            </a:extLst>
          </p:cNvPr>
          <p:cNvSpPr/>
          <p:nvPr/>
        </p:nvSpPr>
        <p:spPr>
          <a:xfrm>
            <a:off x="1985818" y="1394690"/>
            <a:ext cx="1320800" cy="175491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173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7AA690-2A70-4FB3-8F2E-6F2A998EE0BB}"/>
              </a:ext>
            </a:extLst>
          </p:cNvPr>
          <p:cNvSpPr>
            <a:spLocks noGrp="1"/>
          </p:cNvSpPr>
          <p:nvPr>
            <p:ph type="title"/>
          </p:nvPr>
        </p:nvSpPr>
        <p:spPr/>
        <p:txBody>
          <a:bodyPr/>
          <a:lstStyle/>
          <a:p>
            <a:r>
              <a:rPr lang="en-US" dirty="0"/>
              <a:t>Nobel Prize in Chem 2013</a:t>
            </a:r>
          </a:p>
        </p:txBody>
      </p:sp>
      <p:sp>
        <p:nvSpPr>
          <p:cNvPr id="3" name="內容版面配置區 2">
            <a:extLst>
              <a:ext uri="{FF2B5EF4-FFF2-40B4-BE49-F238E27FC236}">
                <a16:creationId xmlns:a16="http://schemas.microsoft.com/office/drawing/2014/main" id="{7011589C-9295-4E30-873F-26C6AC5C4347}"/>
              </a:ext>
            </a:extLst>
          </p:cNvPr>
          <p:cNvSpPr>
            <a:spLocks noGrp="1"/>
          </p:cNvSpPr>
          <p:nvPr>
            <p:ph idx="1"/>
          </p:nvPr>
        </p:nvSpPr>
        <p:spPr/>
        <p:txBody>
          <a:bodyPr/>
          <a:lstStyle/>
          <a:p>
            <a:pPr algn="l" fontAlgn="base">
              <a:buFont typeface="Arial" panose="020B0604020202020204" pitchFamily="34" charset="0"/>
              <a:buChar char="•"/>
            </a:pPr>
            <a:r>
              <a:rPr lang="en-US" b="0" i="0" dirty="0">
                <a:effectLst/>
                <a:latin typeface="+mj-lt"/>
              </a:rPr>
              <a:t>Prize motivation: “for the development of multiscale models for complex chemical systems”</a:t>
            </a:r>
          </a:p>
          <a:p>
            <a:pPr marL="0" indent="0">
              <a:buNone/>
            </a:pPr>
            <a:endParaRPr lang="en-US" dirty="0"/>
          </a:p>
        </p:txBody>
      </p:sp>
      <p:sp>
        <p:nvSpPr>
          <p:cNvPr id="4" name="投影片編號版面配置區 3">
            <a:extLst>
              <a:ext uri="{FF2B5EF4-FFF2-40B4-BE49-F238E27FC236}">
                <a16:creationId xmlns:a16="http://schemas.microsoft.com/office/drawing/2014/main" id="{65BD9ECB-CA3B-420B-8510-1DB794C41F87}"/>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pic>
        <p:nvPicPr>
          <p:cNvPr id="5" name="圖片 4">
            <a:extLst>
              <a:ext uri="{FF2B5EF4-FFF2-40B4-BE49-F238E27FC236}">
                <a16:creationId xmlns:a16="http://schemas.microsoft.com/office/drawing/2014/main" id="{266DF901-D1E6-4C10-ADEB-3EB5A204F39D}"/>
              </a:ext>
            </a:extLst>
          </p:cNvPr>
          <p:cNvPicPr>
            <a:picLocks noChangeAspect="1"/>
          </p:cNvPicPr>
          <p:nvPr/>
        </p:nvPicPr>
        <p:blipFill>
          <a:blip r:embed="rId2"/>
          <a:stretch>
            <a:fillRect/>
          </a:stretch>
        </p:blipFill>
        <p:spPr>
          <a:xfrm>
            <a:off x="6883879" y="3584274"/>
            <a:ext cx="1802921" cy="2704382"/>
          </a:xfrm>
          <a:prstGeom prst="rect">
            <a:avLst/>
          </a:prstGeom>
        </p:spPr>
      </p:pic>
      <p:pic>
        <p:nvPicPr>
          <p:cNvPr id="6" name="圖片 5">
            <a:extLst>
              <a:ext uri="{FF2B5EF4-FFF2-40B4-BE49-F238E27FC236}">
                <a16:creationId xmlns:a16="http://schemas.microsoft.com/office/drawing/2014/main" id="{86DD7983-FB57-48AD-971D-7C4B699F8CA8}"/>
              </a:ext>
            </a:extLst>
          </p:cNvPr>
          <p:cNvPicPr>
            <a:picLocks noChangeAspect="1"/>
          </p:cNvPicPr>
          <p:nvPr/>
        </p:nvPicPr>
        <p:blipFill>
          <a:blip r:embed="rId3"/>
          <a:stretch>
            <a:fillRect/>
          </a:stretch>
        </p:blipFill>
        <p:spPr>
          <a:xfrm>
            <a:off x="4572000" y="3584274"/>
            <a:ext cx="1802921" cy="2704382"/>
          </a:xfrm>
          <a:prstGeom prst="rect">
            <a:avLst/>
          </a:prstGeom>
        </p:spPr>
      </p:pic>
      <p:sp>
        <p:nvSpPr>
          <p:cNvPr id="9" name="文字方塊 8">
            <a:extLst>
              <a:ext uri="{FF2B5EF4-FFF2-40B4-BE49-F238E27FC236}">
                <a16:creationId xmlns:a16="http://schemas.microsoft.com/office/drawing/2014/main" id="{8FCB940A-DEF8-4319-9582-198A053A5689}"/>
              </a:ext>
            </a:extLst>
          </p:cNvPr>
          <p:cNvSpPr txBox="1"/>
          <p:nvPr/>
        </p:nvSpPr>
        <p:spPr>
          <a:xfrm>
            <a:off x="4330460" y="3042893"/>
            <a:ext cx="2286000" cy="461665"/>
          </a:xfrm>
          <a:prstGeom prst="rect">
            <a:avLst/>
          </a:prstGeom>
          <a:noFill/>
        </p:spPr>
        <p:txBody>
          <a:bodyPr wrap="square">
            <a:spAutoFit/>
          </a:bodyPr>
          <a:lstStyle/>
          <a:p>
            <a:r>
              <a:rPr lang="en-US" sz="2400" b="0" i="0" dirty="0" err="1">
                <a:effectLst/>
                <a:latin typeface="+mj-lt"/>
              </a:rPr>
              <a:t>Arieh</a:t>
            </a:r>
            <a:r>
              <a:rPr lang="en-US" sz="2400" b="0" i="0" dirty="0">
                <a:effectLst/>
                <a:latin typeface="+mj-lt"/>
              </a:rPr>
              <a:t> </a:t>
            </a:r>
            <a:r>
              <a:rPr lang="en-US" sz="2400" b="0" i="0" dirty="0" err="1">
                <a:effectLst/>
                <a:latin typeface="+mj-lt"/>
              </a:rPr>
              <a:t>Warshel</a:t>
            </a:r>
            <a:endParaRPr lang="en-US" sz="2400" dirty="0">
              <a:latin typeface="+mj-lt"/>
            </a:endParaRPr>
          </a:p>
        </p:txBody>
      </p:sp>
      <p:sp>
        <p:nvSpPr>
          <p:cNvPr id="11" name="文字方塊 10">
            <a:extLst>
              <a:ext uri="{FF2B5EF4-FFF2-40B4-BE49-F238E27FC236}">
                <a16:creationId xmlns:a16="http://schemas.microsoft.com/office/drawing/2014/main" id="{6E1EC8B1-51BC-4026-8957-EEE2799C9CEA}"/>
              </a:ext>
            </a:extLst>
          </p:cNvPr>
          <p:cNvSpPr txBox="1"/>
          <p:nvPr/>
        </p:nvSpPr>
        <p:spPr>
          <a:xfrm>
            <a:off x="6719694" y="3042892"/>
            <a:ext cx="2131289" cy="461665"/>
          </a:xfrm>
          <a:prstGeom prst="rect">
            <a:avLst/>
          </a:prstGeom>
          <a:noFill/>
        </p:spPr>
        <p:txBody>
          <a:bodyPr wrap="square">
            <a:spAutoFit/>
          </a:bodyPr>
          <a:lstStyle/>
          <a:p>
            <a:r>
              <a:rPr lang="en-US" sz="2400" b="0" i="0" dirty="0">
                <a:effectLst/>
                <a:latin typeface="+mj-lt"/>
              </a:rPr>
              <a:t>Michael Levitt</a:t>
            </a:r>
            <a:endParaRPr lang="en-US" sz="2400" dirty="0">
              <a:latin typeface="+mj-lt"/>
            </a:endParaRPr>
          </a:p>
        </p:txBody>
      </p:sp>
      <p:pic>
        <p:nvPicPr>
          <p:cNvPr id="10" name="圖片 9">
            <a:extLst>
              <a:ext uri="{FF2B5EF4-FFF2-40B4-BE49-F238E27FC236}">
                <a16:creationId xmlns:a16="http://schemas.microsoft.com/office/drawing/2014/main" id="{8F5513EC-2F39-4814-8BF5-C3DCA28275F7}"/>
              </a:ext>
            </a:extLst>
          </p:cNvPr>
          <p:cNvPicPr>
            <a:picLocks noChangeAspect="1"/>
          </p:cNvPicPr>
          <p:nvPr/>
        </p:nvPicPr>
        <p:blipFill>
          <a:blip r:embed="rId4"/>
          <a:stretch>
            <a:fillRect/>
          </a:stretch>
        </p:blipFill>
        <p:spPr>
          <a:xfrm>
            <a:off x="2260121" y="3584274"/>
            <a:ext cx="1802921" cy="2704382"/>
          </a:xfrm>
          <a:prstGeom prst="rect">
            <a:avLst/>
          </a:prstGeom>
        </p:spPr>
      </p:pic>
      <p:sp>
        <p:nvSpPr>
          <p:cNvPr id="14" name="文字方塊 13">
            <a:extLst>
              <a:ext uri="{FF2B5EF4-FFF2-40B4-BE49-F238E27FC236}">
                <a16:creationId xmlns:a16="http://schemas.microsoft.com/office/drawing/2014/main" id="{18102513-E44D-460F-A628-869A08E4BFFF}"/>
              </a:ext>
            </a:extLst>
          </p:cNvPr>
          <p:cNvSpPr txBox="1"/>
          <p:nvPr/>
        </p:nvSpPr>
        <p:spPr>
          <a:xfrm>
            <a:off x="2018581" y="3046022"/>
            <a:ext cx="2286000" cy="461665"/>
          </a:xfrm>
          <a:prstGeom prst="rect">
            <a:avLst/>
          </a:prstGeom>
          <a:noFill/>
        </p:spPr>
        <p:txBody>
          <a:bodyPr wrap="square">
            <a:spAutoFit/>
          </a:bodyPr>
          <a:lstStyle/>
          <a:p>
            <a:r>
              <a:rPr lang="en-US" sz="2400" b="0" i="0" dirty="0">
                <a:effectLst/>
                <a:latin typeface="+mj-lt"/>
              </a:rPr>
              <a:t>Martin Karplus</a:t>
            </a:r>
            <a:endParaRPr lang="en-US" sz="2400" dirty="0">
              <a:latin typeface="+mj-lt"/>
            </a:endParaRPr>
          </a:p>
        </p:txBody>
      </p:sp>
    </p:spTree>
    <p:extLst>
      <p:ext uri="{BB962C8B-B14F-4D97-AF65-F5344CB8AC3E}">
        <p14:creationId xmlns:p14="http://schemas.microsoft.com/office/powerpoint/2010/main" val="609787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0956BE-BDFD-4B4A-A7A7-D0202324939A}"/>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8F27DA1F-013E-4F4C-A5FE-576EFF0E93E0}"/>
              </a:ext>
            </a:extLst>
          </p:cNvPr>
          <p:cNvSpPr>
            <a:spLocks noGrp="1"/>
          </p:cNvSpPr>
          <p:nvPr>
            <p:ph idx="1"/>
          </p:nvPr>
        </p:nvSpPr>
        <p:spPr/>
        <p:txBody>
          <a:bodyPr/>
          <a:lstStyle/>
          <a:p>
            <a:pPr marL="457200" indent="-457200">
              <a:buFont typeface="+mj-lt"/>
              <a:buAutoNum type="arabicPeriod"/>
            </a:pPr>
            <a:r>
              <a:rPr lang="en-US" dirty="0"/>
              <a:t>Go into Exercise1</a:t>
            </a:r>
          </a:p>
          <a:p>
            <a:pPr marL="457200" indent="-457200">
              <a:buFont typeface="+mj-lt"/>
              <a:buAutoNum type="arabicPeriod"/>
            </a:pPr>
            <a:r>
              <a:rPr lang="en-US" dirty="0"/>
              <a:t>Visualize the </a:t>
            </a:r>
            <a:r>
              <a:rPr lang="en-US" dirty="0" err="1"/>
              <a:t>xyz</a:t>
            </a:r>
            <a:r>
              <a:rPr lang="en-US" dirty="0"/>
              <a:t> file by Avogadro. Which atoms do you think should be treated with QM?</a:t>
            </a:r>
          </a:p>
          <a:p>
            <a:pPr marL="457200" indent="-457200">
              <a:buFont typeface="+mj-lt"/>
              <a:buAutoNum type="arabicPeriod"/>
            </a:pPr>
            <a:r>
              <a:rPr lang="en-US" dirty="0"/>
              <a:t>Now check “Mo-HIPT-NH3_0_2_bp86_xtb_lanl2dz_6-31gpol.opt.inp”. Does the input file include atoms that conform to your idea earlier? </a:t>
            </a:r>
          </a:p>
          <a:p>
            <a:pPr marL="457200" indent="-457200">
              <a:buFont typeface="+mj-lt"/>
              <a:buAutoNum type="arabicPeriod"/>
            </a:pPr>
            <a:r>
              <a:rPr lang="en-US" dirty="0"/>
              <a:t>If so, submit </a:t>
            </a:r>
            <a:r>
              <a:rPr lang="en-US" dirty="0" err="1"/>
              <a:t>opt.sub</a:t>
            </a:r>
            <a:r>
              <a:rPr lang="en-US" dirty="0"/>
              <a:t> and </a:t>
            </a:r>
            <a:r>
              <a:rPr lang="en-US" dirty="0" err="1"/>
              <a:t>qmqm.sub</a:t>
            </a:r>
            <a:endParaRPr lang="en-US" dirty="0"/>
          </a:p>
        </p:txBody>
      </p:sp>
      <p:sp>
        <p:nvSpPr>
          <p:cNvPr id="4" name="投影片編號版面配置區 3">
            <a:extLst>
              <a:ext uri="{FF2B5EF4-FFF2-40B4-BE49-F238E27FC236}">
                <a16:creationId xmlns:a16="http://schemas.microsoft.com/office/drawing/2014/main" id="{2157A70E-F50A-48A2-BBB7-C60DCC2F15A1}"/>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Tree>
    <p:extLst>
      <p:ext uri="{BB962C8B-B14F-4D97-AF65-F5344CB8AC3E}">
        <p14:creationId xmlns:p14="http://schemas.microsoft.com/office/powerpoint/2010/main" val="20804488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44859</TotalTime>
  <Words>1315</Words>
  <Application>Microsoft Office PowerPoint</Application>
  <PresentationFormat>如螢幕大小 (4:3)</PresentationFormat>
  <Paragraphs>161</Paragraphs>
  <Slides>26</Slides>
  <Notes>9</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26</vt:i4>
      </vt:variant>
    </vt:vector>
  </HeadingPairs>
  <TitlesOfParts>
    <vt:vector size="31" baseType="lpstr">
      <vt:lpstr>Arial</vt:lpstr>
      <vt:lpstr>Calibri</vt:lpstr>
      <vt:lpstr>Cambria Math</vt:lpstr>
      <vt:lpstr>Wingdings</vt:lpstr>
      <vt:lpstr>Office 佈景主題</vt:lpstr>
      <vt:lpstr>Multiscale simulation, QM/QM, QM/MM</vt:lpstr>
      <vt:lpstr>Model complex</vt:lpstr>
      <vt:lpstr>Truncation</vt:lpstr>
      <vt:lpstr>But can we always do it?</vt:lpstr>
      <vt:lpstr>But can we always do it?</vt:lpstr>
      <vt:lpstr>Multiscale simulation</vt:lpstr>
      <vt:lpstr>Multiscale simulation</vt:lpstr>
      <vt:lpstr>Nobel Prize in Chem 2013</vt:lpstr>
      <vt:lpstr>Interactive</vt:lpstr>
      <vt:lpstr>Multiscale simulation</vt:lpstr>
      <vt:lpstr>QM/MM</vt:lpstr>
      <vt:lpstr>QM/MM</vt:lpstr>
      <vt:lpstr>Mulliken charges</vt:lpstr>
      <vt:lpstr>Loewdin charges</vt:lpstr>
      <vt:lpstr>CHELPG charges</vt:lpstr>
      <vt:lpstr>Hirshfeld charges</vt:lpstr>
      <vt:lpstr>Boundary treatment</vt:lpstr>
      <vt:lpstr>Boundary treatment</vt:lpstr>
      <vt:lpstr>QM/MM strategies</vt:lpstr>
      <vt:lpstr>ONIOM</vt:lpstr>
      <vt:lpstr>Interactive</vt:lpstr>
      <vt:lpstr>Interactive</vt:lpstr>
      <vt:lpstr>Interactive</vt:lpstr>
      <vt:lpstr>Multiscale simulation</vt:lpstr>
      <vt:lpstr>Molecular Mechanics</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1069</cp:revision>
  <dcterms:created xsi:type="dcterms:W3CDTF">2012-11-25T05:37:01Z</dcterms:created>
  <dcterms:modified xsi:type="dcterms:W3CDTF">2023-05-01T04:55:20Z</dcterms:modified>
</cp:coreProperties>
</file>